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449375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699" y="917764"/>
            <a:ext cx="16230599" cy="80711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28941" y="917763"/>
            <a:ext cx="16230600" cy="807720"/>
          </a:xfrm>
          <a:custGeom>
            <a:avLst/>
            <a:gdLst/>
            <a:ahLst/>
            <a:cxnLst/>
            <a:rect l="l" t="t" r="r" b="b"/>
            <a:pathLst>
              <a:path w="16230600" h="807719">
                <a:moveTo>
                  <a:pt x="190494" y="0"/>
                </a:moveTo>
                <a:lnTo>
                  <a:pt x="16039621" y="0"/>
                </a:lnTo>
                <a:lnTo>
                  <a:pt x="16083299" y="5031"/>
                </a:lnTo>
                <a:lnTo>
                  <a:pt x="16123395" y="19361"/>
                </a:lnTo>
                <a:lnTo>
                  <a:pt x="16158765" y="41848"/>
                </a:lnTo>
                <a:lnTo>
                  <a:pt x="16188266" y="71349"/>
                </a:lnTo>
                <a:lnTo>
                  <a:pt x="16210753" y="106719"/>
                </a:lnTo>
                <a:lnTo>
                  <a:pt x="16225085" y="146815"/>
                </a:lnTo>
                <a:lnTo>
                  <a:pt x="16230116" y="190494"/>
                </a:lnTo>
                <a:lnTo>
                  <a:pt x="16230116" y="616600"/>
                </a:lnTo>
                <a:lnTo>
                  <a:pt x="16225084" y="660279"/>
                </a:lnTo>
                <a:lnTo>
                  <a:pt x="16210753" y="700375"/>
                </a:lnTo>
                <a:lnTo>
                  <a:pt x="16188266" y="735745"/>
                </a:lnTo>
                <a:lnTo>
                  <a:pt x="16158765" y="765245"/>
                </a:lnTo>
                <a:lnTo>
                  <a:pt x="16123395" y="787733"/>
                </a:lnTo>
                <a:lnTo>
                  <a:pt x="16083299" y="802063"/>
                </a:lnTo>
                <a:lnTo>
                  <a:pt x="16039621" y="807094"/>
                </a:lnTo>
                <a:lnTo>
                  <a:pt x="190494" y="807094"/>
                </a:lnTo>
                <a:lnTo>
                  <a:pt x="146815" y="802063"/>
                </a:lnTo>
                <a:lnTo>
                  <a:pt x="106719" y="787732"/>
                </a:lnTo>
                <a:lnTo>
                  <a:pt x="71349" y="765245"/>
                </a:lnTo>
                <a:lnTo>
                  <a:pt x="41849" y="735745"/>
                </a:lnTo>
                <a:lnTo>
                  <a:pt x="19362" y="700375"/>
                </a:lnTo>
                <a:lnTo>
                  <a:pt x="5031" y="660279"/>
                </a:lnTo>
                <a:lnTo>
                  <a:pt x="0" y="616600"/>
                </a:lnTo>
                <a:lnTo>
                  <a:pt x="0" y="190494"/>
                </a:lnTo>
                <a:lnTo>
                  <a:pt x="5031" y="146815"/>
                </a:lnTo>
                <a:lnTo>
                  <a:pt x="19362" y="106719"/>
                </a:lnTo>
                <a:lnTo>
                  <a:pt x="41849" y="71349"/>
                </a:lnTo>
                <a:lnTo>
                  <a:pt x="71349" y="41849"/>
                </a:lnTo>
                <a:lnTo>
                  <a:pt x="106719" y="19362"/>
                </a:lnTo>
                <a:lnTo>
                  <a:pt x="146815" y="5031"/>
                </a:lnTo>
                <a:lnTo>
                  <a:pt x="190494" y="0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40659" y="1181305"/>
            <a:ext cx="133583" cy="13358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6240645" y="1181315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33591" y="171869"/>
                </a:moveTo>
                <a:lnTo>
                  <a:pt x="127127" y="165404"/>
                </a:lnTo>
                <a:lnTo>
                  <a:pt x="6464" y="165404"/>
                </a:lnTo>
                <a:lnTo>
                  <a:pt x="0" y="171869"/>
                </a:lnTo>
                <a:lnTo>
                  <a:pt x="0" y="292531"/>
                </a:lnTo>
                <a:lnTo>
                  <a:pt x="2743" y="295275"/>
                </a:lnTo>
                <a:lnTo>
                  <a:pt x="130848" y="295275"/>
                </a:lnTo>
                <a:lnTo>
                  <a:pt x="133591" y="292531"/>
                </a:lnTo>
                <a:lnTo>
                  <a:pt x="133591" y="171869"/>
                </a:lnTo>
                <a:close/>
              </a:path>
              <a:path w="295275" h="295275">
                <a:moveTo>
                  <a:pt x="295275" y="2743"/>
                </a:moveTo>
                <a:lnTo>
                  <a:pt x="292544" y="0"/>
                </a:lnTo>
                <a:lnTo>
                  <a:pt x="171881" y="0"/>
                </a:lnTo>
                <a:lnTo>
                  <a:pt x="165417" y="6464"/>
                </a:lnTo>
                <a:lnTo>
                  <a:pt x="165417" y="127114"/>
                </a:lnTo>
                <a:lnTo>
                  <a:pt x="171881" y="133578"/>
                </a:lnTo>
                <a:lnTo>
                  <a:pt x="292544" y="133578"/>
                </a:lnTo>
                <a:lnTo>
                  <a:pt x="295275" y="130835"/>
                </a:lnTo>
                <a:lnTo>
                  <a:pt x="295275" y="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06071" y="1346717"/>
            <a:ext cx="129862" cy="1298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68420" y="4266058"/>
            <a:ext cx="10351158" cy="293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8324" y="2492400"/>
            <a:ext cx="15072814" cy="39610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74717" y="4051022"/>
            <a:ext cx="8963660" cy="271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580590" y="9729119"/>
            <a:ext cx="248919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0659" y="1181305"/>
              <a:ext cx="133583" cy="13358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240645" y="118131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33591" y="171869"/>
                  </a:moveTo>
                  <a:lnTo>
                    <a:pt x="127127" y="165404"/>
                  </a:lnTo>
                  <a:lnTo>
                    <a:pt x="6464" y="165404"/>
                  </a:lnTo>
                  <a:lnTo>
                    <a:pt x="0" y="171869"/>
                  </a:lnTo>
                  <a:lnTo>
                    <a:pt x="0" y="292531"/>
                  </a:lnTo>
                  <a:lnTo>
                    <a:pt x="2743" y="295275"/>
                  </a:lnTo>
                  <a:lnTo>
                    <a:pt x="130848" y="295275"/>
                  </a:lnTo>
                  <a:lnTo>
                    <a:pt x="133591" y="292531"/>
                  </a:lnTo>
                  <a:lnTo>
                    <a:pt x="133591" y="171869"/>
                  </a:lnTo>
                  <a:close/>
                </a:path>
                <a:path w="295275" h="295275">
                  <a:moveTo>
                    <a:pt x="295275" y="2743"/>
                  </a:moveTo>
                  <a:lnTo>
                    <a:pt x="292544" y="0"/>
                  </a:lnTo>
                  <a:lnTo>
                    <a:pt x="171881" y="0"/>
                  </a:lnTo>
                  <a:lnTo>
                    <a:pt x="165417" y="6464"/>
                  </a:lnTo>
                  <a:lnTo>
                    <a:pt x="165417" y="127114"/>
                  </a:lnTo>
                  <a:lnTo>
                    <a:pt x="171881" y="133578"/>
                  </a:lnTo>
                  <a:lnTo>
                    <a:pt x="292544" y="133578"/>
                  </a:lnTo>
                  <a:lnTo>
                    <a:pt x="295275" y="130835"/>
                  </a:lnTo>
                  <a:lnTo>
                    <a:pt x="295275" y="2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6071" y="1346717"/>
              <a:ext cx="129862" cy="12986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82941" y="3770617"/>
            <a:ext cx="9521825" cy="26828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5700"/>
              </a:lnSpc>
              <a:spcBef>
                <a:spcPts val="95"/>
              </a:spcBef>
            </a:pPr>
            <a:r>
              <a:rPr dirty="0" sz="5500" spc="-20"/>
              <a:t>THE</a:t>
            </a:r>
            <a:r>
              <a:rPr dirty="0" sz="5500" spc="-465"/>
              <a:t> </a:t>
            </a:r>
            <a:r>
              <a:rPr dirty="0" sz="5500"/>
              <a:t>ROLE</a:t>
            </a:r>
            <a:r>
              <a:rPr dirty="0" sz="5500" spc="-465"/>
              <a:t> </a:t>
            </a:r>
            <a:r>
              <a:rPr dirty="0" sz="5500" spc="114"/>
              <a:t>OF</a:t>
            </a:r>
            <a:r>
              <a:rPr dirty="0" sz="5500" spc="-465"/>
              <a:t> </a:t>
            </a:r>
            <a:r>
              <a:rPr dirty="0" sz="5500" spc="355"/>
              <a:t>DATA</a:t>
            </a:r>
            <a:r>
              <a:rPr dirty="0" sz="5500" spc="-465"/>
              <a:t> </a:t>
            </a:r>
            <a:r>
              <a:rPr dirty="0" sz="5500" spc="325"/>
              <a:t>SCIENCE </a:t>
            </a:r>
            <a:r>
              <a:rPr dirty="0" sz="5500" spc="260"/>
              <a:t>IN</a:t>
            </a:r>
            <a:r>
              <a:rPr dirty="0" sz="5500" spc="-480"/>
              <a:t> </a:t>
            </a:r>
            <a:r>
              <a:rPr dirty="0" sz="5500" spc="260"/>
              <a:t>AUDITING</a:t>
            </a:r>
            <a:r>
              <a:rPr dirty="0" sz="5500" spc="-480"/>
              <a:t> </a:t>
            </a:r>
            <a:r>
              <a:rPr dirty="0" sz="5500" spc="480"/>
              <a:t>AND</a:t>
            </a:r>
            <a:r>
              <a:rPr dirty="0" sz="5500" spc="-475"/>
              <a:t> </a:t>
            </a:r>
            <a:r>
              <a:rPr dirty="0" sz="5500" spc="175"/>
              <a:t>PUBLIC </a:t>
            </a:r>
            <a:r>
              <a:rPr dirty="0" sz="5500" spc="395"/>
              <a:t>ACCOUNTING</a:t>
            </a:r>
            <a:endParaRPr sz="5500"/>
          </a:p>
        </p:txBody>
      </p:sp>
      <p:sp>
        <p:nvSpPr>
          <p:cNvPr id="8" name="object 8" descr=""/>
          <p:cNvSpPr txBox="1"/>
          <p:nvPr/>
        </p:nvSpPr>
        <p:spPr>
          <a:xfrm>
            <a:off x="7270556" y="2658414"/>
            <a:ext cx="374713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4645" algn="l"/>
                <a:tab pos="664845" algn="l"/>
                <a:tab pos="962660" algn="l"/>
                <a:tab pos="1282065" algn="l"/>
                <a:tab pos="1579880" algn="l"/>
                <a:tab pos="1939289" algn="l"/>
                <a:tab pos="2251710" algn="l"/>
                <a:tab pos="2606675" algn="l"/>
                <a:tab pos="2919095" algn="l"/>
                <a:tab pos="3145155" algn="l"/>
                <a:tab pos="3514090" algn="l"/>
              </a:tabLst>
            </a:pP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8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-5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30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300" spc="13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161688" y="3322700"/>
            <a:ext cx="9958705" cy="3536315"/>
          </a:xfrm>
          <a:custGeom>
            <a:avLst/>
            <a:gdLst/>
            <a:ahLst/>
            <a:cxnLst/>
            <a:rect l="l" t="t" r="r" b="b"/>
            <a:pathLst>
              <a:path w="9958705" h="3536315">
                <a:moveTo>
                  <a:pt x="9958387" y="3450082"/>
                </a:moveTo>
                <a:lnTo>
                  <a:pt x="0" y="3450082"/>
                </a:lnTo>
                <a:lnTo>
                  <a:pt x="0" y="3535807"/>
                </a:lnTo>
                <a:lnTo>
                  <a:pt x="9958387" y="3535807"/>
                </a:lnTo>
                <a:lnTo>
                  <a:pt x="9958387" y="3450082"/>
                </a:lnTo>
                <a:close/>
              </a:path>
              <a:path w="9958705" h="3536315">
                <a:moveTo>
                  <a:pt x="9958387" y="0"/>
                </a:moveTo>
                <a:lnTo>
                  <a:pt x="0" y="0"/>
                </a:lnTo>
                <a:lnTo>
                  <a:pt x="0" y="85725"/>
                </a:lnTo>
                <a:lnTo>
                  <a:pt x="9958387" y="85725"/>
                </a:lnTo>
                <a:lnTo>
                  <a:pt x="9958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912673" y="9611369"/>
            <a:ext cx="61214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7770369" y="9611369"/>
            <a:ext cx="10668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6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90841" y="879663"/>
            <a:ext cx="16306800" cy="883919"/>
            <a:chOff x="990841" y="879663"/>
            <a:chExt cx="16306800" cy="88391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917764"/>
              <a:ext cx="16230599" cy="80711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8941" y="917763"/>
              <a:ext cx="16230600" cy="807720"/>
            </a:xfrm>
            <a:custGeom>
              <a:avLst/>
              <a:gdLst/>
              <a:ahLst/>
              <a:cxnLst/>
              <a:rect l="l" t="t" r="r" b="b"/>
              <a:pathLst>
                <a:path w="16230600" h="807719">
                  <a:moveTo>
                    <a:pt x="190494" y="0"/>
                  </a:moveTo>
                  <a:lnTo>
                    <a:pt x="16039621" y="0"/>
                  </a:lnTo>
                  <a:lnTo>
                    <a:pt x="16083299" y="5031"/>
                  </a:lnTo>
                  <a:lnTo>
                    <a:pt x="16123395" y="19361"/>
                  </a:lnTo>
                  <a:lnTo>
                    <a:pt x="16158765" y="41848"/>
                  </a:lnTo>
                  <a:lnTo>
                    <a:pt x="16188266" y="71349"/>
                  </a:lnTo>
                  <a:lnTo>
                    <a:pt x="16210753" y="106719"/>
                  </a:lnTo>
                  <a:lnTo>
                    <a:pt x="16225085" y="146815"/>
                  </a:lnTo>
                  <a:lnTo>
                    <a:pt x="16230116" y="190494"/>
                  </a:lnTo>
                  <a:lnTo>
                    <a:pt x="16230116" y="616600"/>
                  </a:lnTo>
                  <a:lnTo>
                    <a:pt x="16225084" y="660279"/>
                  </a:lnTo>
                  <a:lnTo>
                    <a:pt x="16210753" y="700375"/>
                  </a:lnTo>
                  <a:lnTo>
                    <a:pt x="16188266" y="735745"/>
                  </a:lnTo>
                  <a:lnTo>
                    <a:pt x="16158765" y="765245"/>
                  </a:lnTo>
                  <a:lnTo>
                    <a:pt x="16123395" y="787733"/>
                  </a:lnTo>
                  <a:lnTo>
                    <a:pt x="16083299" y="802063"/>
                  </a:lnTo>
                  <a:lnTo>
                    <a:pt x="16039621" y="807094"/>
                  </a:lnTo>
                  <a:lnTo>
                    <a:pt x="190494" y="807094"/>
                  </a:lnTo>
                  <a:lnTo>
                    <a:pt x="146815" y="802063"/>
                  </a:lnTo>
                  <a:lnTo>
                    <a:pt x="106719" y="787732"/>
                  </a:lnTo>
                  <a:lnTo>
                    <a:pt x="71349" y="765245"/>
                  </a:lnTo>
                  <a:lnTo>
                    <a:pt x="41849" y="735745"/>
                  </a:lnTo>
                  <a:lnTo>
                    <a:pt x="19362" y="700375"/>
                  </a:lnTo>
                  <a:lnTo>
                    <a:pt x="5031" y="660279"/>
                  </a:lnTo>
                  <a:lnTo>
                    <a:pt x="0" y="616600"/>
                  </a:lnTo>
                  <a:lnTo>
                    <a:pt x="0" y="190494"/>
                  </a:lnTo>
                  <a:lnTo>
                    <a:pt x="5031" y="146815"/>
                  </a:lnTo>
                  <a:lnTo>
                    <a:pt x="19362" y="106719"/>
                  </a:lnTo>
                  <a:lnTo>
                    <a:pt x="41849" y="71349"/>
                  </a:lnTo>
                  <a:lnTo>
                    <a:pt x="71349" y="41849"/>
                  </a:lnTo>
                  <a:lnTo>
                    <a:pt x="106719" y="19362"/>
                  </a:lnTo>
                  <a:lnTo>
                    <a:pt x="146815" y="5031"/>
                  </a:lnTo>
                  <a:lnTo>
                    <a:pt x="190494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0659" y="1181305"/>
              <a:ext cx="133583" cy="13358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240647" y="118131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33591" y="171869"/>
                  </a:moveTo>
                  <a:lnTo>
                    <a:pt x="127127" y="165404"/>
                  </a:lnTo>
                  <a:lnTo>
                    <a:pt x="6464" y="165404"/>
                  </a:lnTo>
                  <a:lnTo>
                    <a:pt x="0" y="171869"/>
                  </a:lnTo>
                  <a:lnTo>
                    <a:pt x="0" y="292531"/>
                  </a:lnTo>
                  <a:lnTo>
                    <a:pt x="2743" y="295275"/>
                  </a:lnTo>
                  <a:lnTo>
                    <a:pt x="130848" y="295275"/>
                  </a:lnTo>
                  <a:lnTo>
                    <a:pt x="133591" y="292531"/>
                  </a:lnTo>
                  <a:lnTo>
                    <a:pt x="133591" y="171869"/>
                  </a:lnTo>
                  <a:close/>
                </a:path>
                <a:path w="295275" h="295275">
                  <a:moveTo>
                    <a:pt x="295275" y="2743"/>
                  </a:moveTo>
                  <a:lnTo>
                    <a:pt x="292544" y="0"/>
                  </a:lnTo>
                  <a:lnTo>
                    <a:pt x="171881" y="0"/>
                  </a:lnTo>
                  <a:lnTo>
                    <a:pt x="165417" y="6464"/>
                  </a:lnTo>
                  <a:lnTo>
                    <a:pt x="165417" y="127114"/>
                  </a:lnTo>
                  <a:lnTo>
                    <a:pt x="171881" y="133578"/>
                  </a:lnTo>
                  <a:lnTo>
                    <a:pt x="292544" y="133578"/>
                  </a:lnTo>
                  <a:lnTo>
                    <a:pt x="295275" y="130835"/>
                  </a:lnTo>
                  <a:lnTo>
                    <a:pt x="295275" y="2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6071" y="1346717"/>
              <a:ext cx="129862" cy="12986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667595" y="2479909"/>
            <a:ext cx="556069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45"/>
              <a:t>Conclusion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2285662"/>
            <a:ext cx="7574280" cy="8039734"/>
            <a:chOff x="0" y="2285662"/>
            <a:chExt cx="7574280" cy="8039734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85662"/>
              <a:ext cx="7540170" cy="800133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277142" y="5485672"/>
              <a:ext cx="1259205" cy="4801870"/>
            </a:xfrm>
            <a:custGeom>
              <a:avLst/>
              <a:gdLst/>
              <a:ahLst/>
              <a:cxnLst/>
              <a:rect l="l" t="t" r="r" b="b"/>
              <a:pathLst>
                <a:path w="1259204" h="4801870">
                  <a:moveTo>
                    <a:pt x="0" y="4801327"/>
                  </a:moveTo>
                  <a:lnTo>
                    <a:pt x="36282" y="4761600"/>
                  </a:lnTo>
                  <a:lnTo>
                    <a:pt x="66227" y="4728087"/>
                  </a:lnTo>
                  <a:lnTo>
                    <a:pt x="95859" y="4694291"/>
                  </a:lnTo>
                  <a:lnTo>
                    <a:pt x="125177" y="4660214"/>
                  </a:lnTo>
                  <a:lnTo>
                    <a:pt x="154178" y="4625859"/>
                  </a:lnTo>
                  <a:lnTo>
                    <a:pt x="182860" y="4591229"/>
                  </a:lnTo>
                  <a:lnTo>
                    <a:pt x="211221" y="4556325"/>
                  </a:lnTo>
                  <a:lnTo>
                    <a:pt x="239259" y="4521149"/>
                  </a:lnTo>
                  <a:lnTo>
                    <a:pt x="266971" y="4485704"/>
                  </a:lnTo>
                  <a:lnTo>
                    <a:pt x="294354" y="4449993"/>
                  </a:lnTo>
                  <a:lnTo>
                    <a:pt x="321408" y="4414017"/>
                  </a:lnTo>
                  <a:lnTo>
                    <a:pt x="348129" y="4377779"/>
                  </a:lnTo>
                  <a:lnTo>
                    <a:pt x="374515" y="4341280"/>
                  </a:lnTo>
                  <a:lnTo>
                    <a:pt x="400564" y="4304524"/>
                  </a:lnTo>
                  <a:lnTo>
                    <a:pt x="426315" y="4267541"/>
                  </a:lnTo>
                  <a:lnTo>
                    <a:pt x="451641" y="4230248"/>
                  </a:lnTo>
                  <a:lnTo>
                    <a:pt x="476665" y="4192733"/>
                  </a:lnTo>
                  <a:lnTo>
                    <a:pt x="501343" y="4154968"/>
                  </a:lnTo>
                  <a:lnTo>
                    <a:pt x="525673" y="4116958"/>
                  </a:lnTo>
                  <a:lnTo>
                    <a:pt x="549651" y="4078703"/>
                  </a:lnTo>
                  <a:lnTo>
                    <a:pt x="573277" y="4040206"/>
                  </a:lnTo>
                  <a:lnTo>
                    <a:pt x="596548" y="4001470"/>
                  </a:lnTo>
                  <a:lnTo>
                    <a:pt x="619461" y="3962496"/>
                  </a:lnTo>
                  <a:lnTo>
                    <a:pt x="642014" y="3923288"/>
                  </a:lnTo>
                  <a:lnTo>
                    <a:pt x="664205" y="3883846"/>
                  </a:lnTo>
                  <a:lnTo>
                    <a:pt x="686032" y="3844174"/>
                  </a:lnTo>
                  <a:lnTo>
                    <a:pt x="707492" y="3804274"/>
                  </a:lnTo>
                  <a:lnTo>
                    <a:pt x="728584" y="3764148"/>
                  </a:lnTo>
                  <a:lnTo>
                    <a:pt x="749304" y="3723798"/>
                  </a:lnTo>
                  <a:lnTo>
                    <a:pt x="769588" y="3683353"/>
                  </a:lnTo>
                  <a:lnTo>
                    <a:pt x="789623" y="3642435"/>
                  </a:lnTo>
                  <a:lnTo>
                    <a:pt x="809216" y="3601428"/>
                  </a:lnTo>
                  <a:lnTo>
                    <a:pt x="828429" y="3560206"/>
                  </a:lnTo>
                  <a:lnTo>
                    <a:pt x="847260" y="3518771"/>
                  </a:lnTo>
                  <a:lnTo>
                    <a:pt x="865706" y="3477126"/>
                  </a:lnTo>
                  <a:lnTo>
                    <a:pt x="883765" y="3435274"/>
                  </a:lnTo>
                  <a:lnTo>
                    <a:pt x="901435" y="3393215"/>
                  </a:lnTo>
                  <a:lnTo>
                    <a:pt x="918714" y="3350954"/>
                  </a:lnTo>
                  <a:lnTo>
                    <a:pt x="935598" y="3308491"/>
                  </a:lnTo>
                  <a:lnTo>
                    <a:pt x="952087" y="3265830"/>
                  </a:lnTo>
                  <a:lnTo>
                    <a:pt x="968177" y="3222972"/>
                  </a:lnTo>
                  <a:lnTo>
                    <a:pt x="983867" y="3179920"/>
                  </a:lnTo>
                  <a:lnTo>
                    <a:pt x="999153" y="3136676"/>
                  </a:lnTo>
                  <a:lnTo>
                    <a:pt x="1014035" y="3093242"/>
                  </a:lnTo>
                  <a:lnTo>
                    <a:pt x="1028509" y="3049621"/>
                  </a:lnTo>
                  <a:lnTo>
                    <a:pt x="1042574" y="3005814"/>
                  </a:lnTo>
                  <a:lnTo>
                    <a:pt x="1056227" y="2961825"/>
                  </a:lnTo>
                  <a:lnTo>
                    <a:pt x="1069465" y="2917655"/>
                  </a:lnTo>
                  <a:lnTo>
                    <a:pt x="1082287" y="2873306"/>
                  </a:lnTo>
                  <a:lnTo>
                    <a:pt x="1094691" y="2828782"/>
                  </a:lnTo>
                  <a:lnTo>
                    <a:pt x="1106673" y="2784083"/>
                  </a:lnTo>
                  <a:lnTo>
                    <a:pt x="1118232" y="2739213"/>
                  </a:lnTo>
                  <a:lnTo>
                    <a:pt x="1129366" y="2694174"/>
                  </a:lnTo>
                  <a:lnTo>
                    <a:pt x="1140071" y="2648968"/>
                  </a:lnTo>
                  <a:lnTo>
                    <a:pt x="1150285" y="2603873"/>
                  </a:lnTo>
                  <a:lnTo>
                    <a:pt x="1150356" y="2603599"/>
                  </a:lnTo>
                  <a:lnTo>
                    <a:pt x="1160191" y="2558063"/>
                  </a:lnTo>
                  <a:lnTo>
                    <a:pt x="1169599" y="2512369"/>
                  </a:lnTo>
                  <a:lnTo>
                    <a:pt x="1178571" y="2466518"/>
                  </a:lnTo>
                  <a:lnTo>
                    <a:pt x="1187104" y="2420510"/>
                  </a:lnTo>
                  <a:lnTo>
                    <a:pt x="1195195" y="2374349"/>
                  </a:lnTo>
                  <a:lnTo>
                    <a:pt x="1202843" y="2328037"/>
                  </a:lnTo>
                  <a:lnTo>
                    <a:pt x="1210045" y="2281576"/>
                  </a:lnTo>
                  <a:lnTo>
                    <a:pt x="1216711" y="2235575"/>
                  </a:lnTo>
                  <a:lnTo>
                    <a:pt x="1216812" y="2234971"/>
                  </a:lnTo>
                  <a:lnTo>
                    <a:pt x="1223102" y="2188216"/>
                  </a:lnTo>
                  <a:lnTo>
                    <a:pt x="1228952" y="2141322"/>
                  </a:lnTo>
                  <a:lnTo>
                    <a:pt x="1234348" y="2094288"/>
                  </a:lnTo>
                  <a:lnTo>
                    <a:pt x="1239286" y="2047117"/>
                  </a:lnTo>
                  <a:lnTo>
                    <a:pt x="1243764" y="1999810"/>
                  </a:lnTo>
                  <a:lnTo>
                    <a:pt x="1247781" y="1952370"/>
                  </a:lnTo>
                  <a:lnTo>
                    <a:pt x="1251290" y="1905385"/>
                  </a:lnTo>
                  <a:lnTo>
                    <a:pt x="1251338" y="1904800"/>
                  </a:lnTo>
                  <a:lnTo>
                    <a:pt x="1254420" y="1857100"/>
                  </a:lnTo>
                  <a:lnTo>
                    <a:pt x="1257038" y="1809275"/>
                  </a:lnTo>
                  <a:lnTo>
                    <a:pt x="1258852" y="1768767"/>
                  </a:lnTo>
                </a:path>
                <a:path w="1259204" h="4801870">
                  <a:moveTo>
                    <a:pt x="1251361" y="1232288"/>
                  </a:moveTo>
                  <a:lnTo>
                    <a:pt x="1251322" y="1231869"/>
                  </a:lnTo>
                </a:path>
                <a:path w="1259204" h="4801870">
                  <a:moveTo>
                    <a:pt x="1216850" y="902083"/>
                  </a:moveTo>
                  <a:lnTo>
                    <a:pt x="1216782" y="901702"/>
                  </a:lnTo>
                </a:path>
                <a:path w="1259204" h="4801870">
                  <a:moveTo>
                    <a:pt x="999276" y="350"/>
                  </a:moveTo>
                  <a:lnTo>
                    <a:pt x="999134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546025"/>
              <a:ext cx="7279835" cy="774097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913682" y="4869970"/>
              <a:ext cx="1366520" cy="5417185"/>
            </a:xfrm>
            <a:custGeom>
              <a:avLst/>
              <a:gdLst/>
              <a:ahLst/>
              <a:cxnLst/>
              <a:rect l="l" t="t" r="r" b="b"/>
              <a:pathLst>
                <a:path w="1366520" h="5417184">
                  <a:moveTo>
                    <a:pt x="0" y="5417028"/>
                  </a:moveTo>
                  <a:lnTo>
                    <a:pt x="45418" y="5372320"/>
                  </a:lnTo>
                  <a:lnTo>
                    <a:pt x="77050" y="5340372"/>
                  </a:lnTo>
                  <a:lnTo>
                    <a:pt x="108366" y="5308112"/>
                  </a:lnTo>
                  <a:lnTo>
                    <a:pt x="139361" y="5275541"/>
                  </a:lnTo>
                  <a:lnTo>
                    <a:pt x="170033" y="5242664"/>
                  </a:lnTo>
                  <a:lnTo>
                    <a:pt x="200381" y="5209481"/>
                  </a:lnTo>
                  <a:lnTo>
                    <a:pt x="230401" y="5175997"/>
                  </a:lnTo>
                  <a:lnTo>
                    <a:pt x="260090" y="5142212"/>
                  </a:lnTo>
                  <a:lnTo>
                    <a:pt x="289447" y="5108130"/>
                  </a:lnTo>
                  <a:lnTo>
                    <a:pt x="318468" y="5073754"/>
                  </a:lnTo>
                  <a:lnTo>
                    <a:pt x="347151" y="5039085"/>
                  </a:lnTo>
                  <a:lnTo>
                    <a:pt x="375494" y="5004127"/>
                  </a:lnTo>
                  <a:lnTo>
                    <a:pt x="403494" y="4968882"/>
                  </a:lnTo>
                  <a:lnTo>
                    <a:pt x="431149" y="4933352"/>
                  </a:lnTo>
                  <a:lnTo>
                    <a:pt x="458455" y="4897541"/>
                  </a:lnTo>
                  <a:lnTo>
                    <a:pt x="485411" y="4861450"/>
                  </a:lnTo>
                  <a:lnTo>
                    <a:pt x="512014" y="4825082"/>
                  </a:lnTo>
                  <a:lnTo>
                    <a:pt x="538261" y="4788440"/>
                  </a:lnTo>
                  <a:lnTo>
                    <a:pt x="564150" y="4751525"/>
                  </a:lnTo>
                  <a:lnTo>
                    <a:pt x="589678" y="4714342"/>
                  </a:lnTo>
                  <a:lnTo>
                    <a:pt x="614843" y="4676892"/>
                  </a:lnTo>
                  <a:lnTo>
                    <a:pt x="639641" y="4639178"/>
                  </a:lnTo>
                  <a:lnTo>
                    <a:pt x="664072" y="4601202"/>
                  </a:lnTo>
                  <a:lnTo>
                    <a:pt x="688132" y="4562967"/>
                  </a:lnTo>
                  <a:lnTo>
                    <a:pt x="711818" y="4524476"/>
                  </a:lnTo>
                  <a:lnTo>
                    <a:pt x="735128" y="4485730"/>
                  </a:lnTo>
                  <a:lnTo>
                    <a:pt x="758059" y="4446733"/>
                  </a:lnTo>
                  <a:lnTo>
                    <a:pt x="780610" y="4407487"/>
                  </a:lnTo>
                  <a:lnTo>
                    <a:pt x="802777" y="4367995"/>
                  </a:lnTo>
                  <a:lnTo>
                    <a:pt x="824557" y="4328259"/>
                  </a:lnTo>
                  <a:lnTo>
                    <a:pt x="845949" y="4288282"/>
                  </a:lnTo>
                  <a:lnTo>
                    <a:pt x="866950" y="4248066"/>
                  </a:lnTo>
                  <a:lnTo>
                    <a:pt x="887557" y="4207613"/>
                  </a:lnTo>
                  <a:lnTo>
                    <a:pt x="907768" y="4166927"/>
                  </a:lnTo>
                  <a:lnTo>
                    <a:pt x="927579" y="4126010"/>
                  </a:lnTo>
                  <a:lnTo>
                    <a:pt x="946989" y="4084864"/>
                  </a:lnTo>
                  <a:lnTo>
                    <a:pt x="965996" y="4043493"/>
                  </a:lnTo>
                  <a:lnTo>
                    <a:pt x="984595" y="4001897"/>
                  </a:lnTo>
                  <a:lnTo>
                    <a:pt x="1002786" y="3960081"/>
                  </a:lnTo>
                  <a:lnTo>
                    <a:pt x="1020565" y="3918047"/>
                  </a:lnTo>
                  <a:lnTo>
                    <a:pt x="1037930" y="3875796"/>
                  </a:lnTo>
                  <a:lnTo>
                    <a:pt x="1054878" y="3833332"/>
                  </a:lnTo>
                  <a:lnTo>
                    <a:pt x="1071407" y="3790658"/>
                  </a:lnTo>
                  <a:lnTo>
                    <a:pt x="1087515" y="3747775"/>
                  </a:lnTo>
                  <a:lnTo>
                    <a:pt x="1103198" y="3704686"/>
                  </a:lnTo>
                  <a:lnTo>
                    <a:pt x="1118454" y="3661394"/>
                  </a:lnTo>
                  <a:lnTo>
                    <a:pt x="1133281" y="3617902"/>
                  </a:lnTo>
                  <a:lnTo>
                    <a:pt x="1147675" y="3574211"/>
                  </a:lnTo>
                  <a:lnTo>
                    <a:pt x="1161636" y="3530325"/>
                  </a:lnTo>
                  <a:lnTo>
                    <a:pt x="1175159" y="3486246"/>
                  </a:lnTo>
                  <a:lnTo>
                    <a:pt x="1188243" y="3441977"/>
                  </a:lnTo>
                  <a:lnTo>
                    <a:pt x="1200885" y="3397520"/>
                  </a:lnTo>
                  <a:lnTo>
                    <a:pt x="1213180" y="3352901"/>
                  </a:lnTo>
                  <a:lnTo>
                    <a:pt x="1224831" y="3308051"/>
                  </a:lnTo>
                  <a:lnTo>
                    <a:pt x="1236132" y="3263045"/>
                  </a:lnTo>
                  <a:lnTo>
                    <a:pt x="1246979" y="3217862"/>
                  </a:lnTo>
                  <a:lnTo>
                    <a:pt x="1257372" y="3172503"/>
                  </a:lnTo>
                  <a:lnTo>
                    <a:pt x="1267308" y="3126971"/>
                  </a:lnTo>
                  <a:lnTo>
                    <a:pt x="1276784" y="3081270"/>
                  </a:lnTo>
                  <a:lnTo>
                    <a:pt x="1285891" y="3035417"/>
                  </a:lnTo>
                  <a:lnTo>
                    <a:pt x="1294346" y="2989366"/>
                  </a:lnTo>
                  <a:lnTo>
                    <a:pt x="1302427" y="2943170"/>
                  </a:lnTo>
                  <a:lnTo>
                    <a:pt x="1310038" y="2896813"/>
                  </a:lnTo>
                  <a:lnTo>
                    <a:pt x="1317176" y="2850299"/>
                  </a:lnTo>
                  <a:lnTo>
                    <a:pt x="1323839" y="2803630"/>
                  </a:lnTo>
                  <a:lnTo>
                    <a:pt x="1330024" y="2756809"/>
                  </a:lnTo>
                  <a:lnTo>
                    <a:pt x="1335729" y="2709837"/>
                  </a:lnTo>
                  <a:lnTo>
                    <a:pt x="1340952" y="2662719"/>
                  </a:lnTo>
                  <a:lnTo>
                    <a:pt x="1345689" y="2615456"/>
                  </a:lnTo>
                  <a:lnTo>
                    <a:pt x="1349938" y="2568051"/>
                  </a:lnTo>
                  <a:lnTo>
                    <a:pt x="1353697" y="2520506"/>
                  </a:lnTo>
                  <a:lnTo>
                    <a:pt x="1356963" y="2472824"/>
                  </a:lnTo>
                  <a:lnTo>
                    <a:pt x="1359733" y="2425008"/>
                  </a:lnTo>
                  <a:lnTo>
                    <a:pt x="1362006" y="2377059"/>
                  </a:lnTo>
                  <a:lnTo>
                    <a:pt x="1363778" y="2328981"/>
                  </a:lnTo>
                  <a:lnTo>
                    <a:pt x="1365047" y="2280776"/>
                  </a:lnTo>
                  <a:lnTo>
                    <a:pt x="1365907" y="2232448"/>
                  </a:lnTo>
                  <a:lnTo>
                    <a:pt x="1366063" y="2184555"/>
                  </a:lnTo>
                  <a:lnTo>
                    <a:pt x="1366060" y="2183996"/>
                  </a:lnTo>
                  <a:lnTo>
                    <a:pt x="1365866" y="2146455"/>
                  </a:lnTo>
                  <a:lnTo>
                    <a:pt x="1365709" y="2135547"/>
                  </a:lnTo>
                  <a:lnTo>
                    <a:pt x="1365162" y="2095654"/>
                  </a:lnTo>
                  <a:lnTo>
                    <a:pt x="1364947" y="2087219"/>
                  </a:lnTo>
                  <a:lnTo>
                    <a:pt x="1363919" y="2044853"/>
                  </a:lnTo>
                  <a:lnTo>
                    <a:pt x="1363709" y="2039014"/>
                  </a:lnTo>
                  <a:lnTo>
                    <a:pt x="1362116" y="1994054"/>
                  </a:lnTo>
                  <a:lnTo>
                    <a:pt x="1361975" y="1990935"/>
                  </a:lnTo>
                  <a:lnTo>
                    <a:pt x="1359746" y="1943258"/>
                  </a:lnTo>
                  <a:lnTo>
                    <a:pt x="1359727" y="1942985"/>
                  </a:lnTo>
                </a:path>
                <a:path w="1366520" h="5417184">
                  <a:moveTo>
                    <a:pt x="1345709" y="1752761"/>
                  </a:moveTo>
                  <a:lnTo>
                    <a:pt x="1345682" y="1752537"/>
                  </a:lnTo>
                </a:path>
                <a:path w="1366520" h="5417184">
                  <a:moveTo>
                    <a:pt x="1285991" y="1333635"/>
                  </a:moveTo>
                  <a:lnTo>
                    <a:pt x="1285744" y="1332604"/>
                  </a:lnTo>
                </a:path>
                <a:path w="1366520" h="5417184">
                  <a:moveTo>
                    <a:pt x="1161836" y="838320"/>
                  </a:moveTo>
                  <a:lnTo>
                    <a:pt x="1161600" y="837680"/>
                  </a:lnTo>
                </a:path>
                <a:path w="1366520" h="5417184">
                  <a:moveTo>
                    <a:pt x="802862" y="153"/>
                  </a:moveTo>
                  <a:lnTo>
                    <a:pt x="802773" y="0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79746"/>
              <a:ext cx="6953156" cy="7407253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1100"/>
              </a:lnSpc>
              <a:spcBef>
                <a:spcPts val="95"/>
              </a:spcBef>
            </a:pPr>
            <a:r>
              <a:rPr dirty="0" spc="114"/>
              <a:t>Data</a:t>
            </a:r>
            <a:r>
              <a:rPr dirty="0" spc="125"/>
              <a:t>  </a:t>
            </a:r>
            <a:r>
              <a:rPr dirty="0" spc="105"/>
              <a:t>science</a:t>
            </a:r>
            <a:r>
              <a:rPr dirty="0" spc="130"/>
              <a:t>  </a:t>
            </a:r>
            <a:r>
              <a:rPr dirty="0"/>
              <a:t>is</a:t>
            </a:r>
            <a:r>
              <a:rPr dirty="0" spc="125"/>
              <a:t>  </a:t>
            </a:r>
            <a:r>
              <a:rPr dirty="0"/>
              <a:t>revolutionizing</a:t>
            </a:r>
            <a:r>
              <a:rPr dirty="0" spc="130"/>
              <a:t>  </a:t>
            </a:r>
            <a:r>
              <a:rPr dirty="0" spc="45"/>
              <a:t>auditing</a:t>
            </a:r>
            <a:r>
              <a:rPr dirty="0" spc="130"/>
              <a:t>  </a:t>
            </a:r>
            <a:r>
              <a:rPr dirty="0" spc="150"/>
              <a:t>and</a:t>
            </a:r>
            <a:r>
              <a:rPr dirty="0" spc="125"/>
              <a:t>  </a:t>
            </a:r>
            <a:r>
              <a:rPr dirty="0" spc="-10"/>
              <a:t>public </a:t>
            </a:r>
            <a:r>
              <a:rPr dirty="0" spc="90"/>
              <a:t>accounting</a:t>
            </a:r>
            <a:r>
              <a:rPr dirty="0" spc="90"/>
              <a:t>  </a:t>
            </a:r>
            <a:r>
              <a:rPr dirty="0" spc="100"/>
              <a:t>by</a:t>
            </a:r>
            <a:r>
              <a:rPr dirty="0" spc="90"/>
              <a:t>  </a:t>
            </a:r>
            <a:r>
              <a:rPr dirty="0"/>
              <a:t>improving</a:t>
            </a:r>
            <a:r>
              <a:rPr dirty="0" spc="90"/>
              <a:t>  </a:t>
            </a:r>
            <a:r>
              <a:rPr dirty="0" spc="120"/>
              <a:t>accuracy,</a:t>
            </a:r>
            <a:r>
              <a:rPr dirty="0" spc="90"/>
              <a:t>  </a:t>
            </a:r>
            <a:r>
              <a:rPr dirty="0" spc="70"/>
              <a:t>detecting</a:t>
            </a:r>
            <a:r>
              <a:rPr dirty="0" spc="90"/>
              <a:t>  </a:t>
            </a:r>
            <a:r>
              <a:rPr dirty="0" spc="-10"/>
              <a:t>fraud, </a:t>
            </a:r>
            <a:r>
              <a:rPr dirty="0" spc="150"/>
              <a:t>and</a:t>
            </a:r>
            <a:r>
              <a:rPr dirty="0" spc="240"/>
              <a:t> </a:t>
            </a:r>
            <a:r>
              <a:rPr dirty="0" spc="95"/>
              <a:t>enhancing</a:t>
            </a:r>
            <a:r>
              <a:rPr dirty="0" spc="245"/>
              <a:t> </a:t>
            </a:r>
            <a:r>
              <a:rPr dirty="0"/>
              <a:t>efficiency.</a:t>
            </a:r>
            <a:r>
              <a:rPr dirty="0" spc="245"/>
              <a:t> </a:t>
            </a:r>
            <a:r>
              <a:rPr dirty="0" spc="55"/>
              <a:t>While</a:t>
            </a:r>
            <a:r>
              <a:rPr dirty="0" spc="245"/>
              <a:t> </a:t>
            </a:r>
            <a:r>
              <a:rPr dirty="0" spc="85"/>
              <a:t>challenges</a:t>
            </a:r>
            <a:r>
              <a:rPr dirty="0" spc="245"/>
              <a:t> </a:t>
            </a:r>
            <a:r>
              <a:rPr dirty="0" spc="-30"/>
              <a:t>exist,</a:t>
            </a:r>
            <a:r>
              <a:rPr dirty="0" spc="245"/>
              <a:t> </a:t>
            </a:r>
            <a:r>
              <a:rPr dirty="0" spc="-10"/>
              <a:t>firms </a:t>
            </a:r>
            <a:r>
              <a:rPr dirty="0" spc="70"/>
              <a:t>that</a:t>
            </a:r>
            <a:r>
              <a:rPr dirty="0" spc="260"/>
              <a:t>   </a:t>
            </a:r>
            <a:r>
              <a:rPr dirty="0" spc="100"/>
              <a:t>leverage</a:t>
            </a:r>
            <a:r>
              <a:rPr dirty="0" spc="260"/>
              <a:t>   </a:t>
            </a:r>
            <a:r>
              <a:rPr dirty="0" spc="170"/>
              <a:t>data</a:t>
            </a:r>
            <a:r>
              <a:rPr dirty="0" spc="260"/>
              <a:t>   </a:t>
            </a:r>
            <a:r>
              <a:rPr dirty="0" spc="105"/>
              <a:t>science</a:t>
            </a:r>
            <a:r>
              <a:rPr dirty="0" spc="260"/>
              <a:t>   </a:t>
            </a:r>
            <a:r>
              <a:rPr dirty="0"/>
              <a:t>effectively</a:t>
            </a:r>
            <a:r>
              <a:rPr dirty="0" spc="260"/>
              <a:t>   </a:t>
            </a:r>
            <a:r>
              <a:rPr dirty="0" spc="90"/>
              <a:t>gain</a:t>
            </a:r>
            <a:r>
              <a:rPr dirty="0" spc="260"/>
              <a:t>   </a:t>
            </a:r>
            <a:r>
              <a:rPr dirty="0" spc="265"/>
              <a:t>a </a:t>
            </a:r>
            <a:r>
              <a:rPr dirty="0" spc="65"/>
              <a:t>competitive</a:t>
            </a:r>
            <a:r>
              <a:rPr dirty="0" spc="-120"/>
              <a:t> </a:t>
            </a:r>
            <a:r>
              <a:rPr dirty="0" spc="155"/>
              <a:t>advantage</a:t>
            </a:r>
            <a:r>
              <a:rPr dirty="0" spc="-120"/>
              <a:t> </a:t>
            </a:r>
            <a:r>
              <a:rPr dirty="0"/>
              <a:t>in</a:t>
            </a:r>
            <a:r>
              <a:rPr dirty="0" spc="-120"/>
              <a:t> </a:t>
            </a:r>
            <a:r>
              <a:rPr dirty="0" spc="55"/>
              <a:t>financial</a:t>
            </a:r>
            <a:r>
              <a:rPr dirty="0" spc="-120"/>
              <a:t> </a:t>
            </a:r>
            <a:r>
              <a:rPr dirty="0" spc="-10"/>
              <a:t>audits.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6816545" y="9595632"/>
            <a:ext cx="857885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r>
              <a:rPr dirty="0" sz="20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01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65"/>
              </a:spcBef>
            </a:pPr>
            <a:r>
              <a:rPr dirty="0" sz="13800" spc="785"/>
              <a:t>THANK</a:t>
            </a:r>
            <a:r>
              <a:rPr dirty="0" sz="13800" spc="-1225"/>
              <a:t> </a:t>
            </a:r>
            <a:r>
              <a:rPr dirty="0" sz="13800" spc="740"/>
              <a:t>YOU</a:t>
            </a:r>
            <a:endParaRPr sz="13800"/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287020" algn="l"/>
                <a:tab pos="656590" algn="l"/>
                <a:tab pos="1192530" algn="l"/>
                <a:tab pos="1503680" algn="l"/>
                <a:tab pos="1873250" algn="l"/>
                <a:tab pos="2210435" algn="l"/>
                <a:tab pos="2746375" algn="l"/>
                <a:tab pos="3083560" algn="l"/>
                <a:tab pos="3381375" algn="l"/>
                <a:tab pos="3679825" algn="l"/>
                <a:tab pos="3970020" algn="l"/>
                <a:tab pos="4315460" algn="l"/>
                <a:tab pos="4613275" algn="l"/>
                <a:tab pos="4825365" algn="l"/>
                <a:tab pos="5194935" algn="l"/>
              </a:tabLst>
            </a:pPr>
            <a:r>
              <a:rPr dirty="0" sz="2300" spc="-50" b="0">
                <a:latin typeface="Lucida Sans Unicode"/>
                <a:cs typeface="Lucida Sans Unicode"/>
              </a:rPr>
              <a:t>F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O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R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Y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O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U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R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A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T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T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E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N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T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I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O</a:t>
            </a:r>
            <a:r>
              <a:rPr dirty="0" sz="2300" b="0">
                <a:latin typeface="Lucida Sans Unicode"/>
                <a:cs typeface="Lucida Sans Unicode"/>
              </a:rPr>
              <a:t>	</a:t>
            </a:r>
            <a:r>
              <a:rPr dirty="0" sz="2300" spc="-50" b="0">
                <a:latin typeface="Lucida Sans Unicode"/>
                <a:cs typeface="Lucida Sans Unicode"/>
              </a:rPr>
              <a:t>N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801755" y="9671911"/>
            <a:ext cx="62865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711908" y="9671911"/>
            <a:ext cx="164465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240658" y="1181305"/>
            <a:ext cx="295275" cy="295275"/>
            <a:chOff x="16240658" y="1181305"/>
            <a:chExt cx="295275" cy="2952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40659" y="1181305"/>
              <a:ext cx="133583" cy="13358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240646" y="1181315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33591" y="171869"/>
                  </a:moveTo>
                  <a:lnTo>
                    <a:pt x="127127" y="165404"/>
                  </a:lnTo>
                  <a:lnTo>
                    <a:pt x="6464" y="165404"/>
                  </a:lnTo>
                  <a:lnTo>
                    <a:pt x="0" y="171869"/>
                  </a:lnTo>
                  <a:lnTo>
                    <a:pt x="0" y="292531"/>
                  </a:lnTo>
                  <a:lnTo>
                    <a:pt x="2743" y="295275"/>
                  </a:lnTo>
                  <a:lnTo>
                    <a:pt x="130848" y="295275"/>
                  </a:lnTo>
                  <a:lnTo>
                    <a:pt x="133591" y="292531"/>
                  </a:lnTo>
                  <a:lnTo>
                    <a:pt x="133591" y="171869"/>
                  </a:lnTo>
                  <a:close/>
                </a:path>
                <a:path w="295275" h="295275">
                  <a:moveTo>
                    <a:pt x="295275" y="2743"/>
                  </a:moveTo>
                  <a:lnTo>
                    <a:pt x="292544" y="0"/>
                  </a:lnTo>
                  <a:lnTo>
                    <a:pt x="171881" y="0"/>
                  </a:lnTo>
                  <a:lnTo>
                    <a:pt x="165417" y="6464"/>
                  </a:lnTo>
                  <a:lnTo>
                    <a:pt x="165417" y="127114"/>
                  </a:lnTo>
                  <a:lnTo>
                    <a:pt x="171881" y="133578"/>
                  </a:lnTo>
                  <a:lnTo>
                    <a:pt x="292544" y="133578"/>
                  </a:lnTo>
                  <a:lnTo>
                    <a:pt x="295275" y="130835"/>
                  </a:lnTo>
                  <a:lnTo>
                    <a:pt x="295275" y="2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6070" y="1346717"/>
              <a:ext cx="129862" cy="129863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0"/>
            <a:ext cx="9431020" cy="10278745"/>
            <a:chOff x="0" y="0"/>
            <a:chExt cx="9431020" cy="10278745"/>
          </a:xfrm>
        </p:grpSpPr>
        <p:sp>
          <p:nvSpPr>
            <p:cNvPr id="7" name="object 7" descr=""/>
            <p:cNvSpPr/>
            <p:nvPr/>
          </p:nvSpPr>
          <p:spPr>
            <a:xfrm>
              <a:off x="0" y="0"/>
              <a:ext cx="9431020" cy="10278745"/>
            </a:xfrm>
            <a:custGeom>
              <a:avLst/>
              <a:gdLst/>
              <a:ahLst/>
              <a:cxnLst/>
              <a:rect l="l" t="t" r="r" b="b"/>
              <a:pathLst>
                <a:path w="9431020" h="10278745">
                  <a:moveTo>
                    <a:pt x="9430959" y="10278271"/>
                  </a:moveTo>
                  <a:lnTo>
                    <a:pt x="0" y="10278271"/>
                  </a:lnTo>
                  <a:lnTo>
                    <a:pt x="0" y="0"/>
                  </a:lnTo>
                  <a:lnTo>
                    <a:pt x="9430959" y="0"/>
                  </a:lnTo>
                  <a:lnTo>
                    <a:pt x="9430959" y="10278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738" y="874162"/>
              <a:ext cx="7433482" cy="853688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55336" y="3233876"/>
            <a:ext cx="5144770" cy="9842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250" spc="310"/>
              <a:t>Introduction</a:t>
            </a:r>
            <a:endParaRPr sz="6250"/>
          </a:p>
        </p:txBody>
      </p:sp>
      <p:sp>
        <p:nvSpPr>
          <p:cNvPr id="10" name="object 10" descr=""/>
          <p:cNvSpPr txBox="1"/>
          <p:nvPr/>
        </p:nvSpPr>
        <p:spPr>
          <a:xfrm>
            <a:off x="10855336" y="5742465"/>
            <a:ext cx="5474335" cy="2540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science</a:t>
            </a:r>
            <a:r>
              <a:rPr dirty="0" sz="24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transforming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auditing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public</a:t>
            </a:r>
            <a:r>
              <a:rPr dirty="0" sz="24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Lucida Sans Unicode"/>
                <a:cs typeface="Lucida Sans Unicode"/>
              </a:rPr>
              <a:t>accounting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improving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accuracy,</a:t>
            </a:r>
            <a:r>
              <a:rPr dirty="0" sz="24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efficiency,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detection.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presentation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explores</a:t>
            </a:r>
            <a:r>
              <a:rPr dirty="0" sz="24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Lucida Sans Unicode"/>
                <a:cs typeface="Lucida Sans Unicode"/>
              </a:rPr>
              <a:t>roles,</a:t>
            </a:r>
            <a:r>
              <a:rPr dirty="0" sz="24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challenges,</a:t>
            </a:r>
            <a:r>
              <a:rPr dirty="0" sz="24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success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stories.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868036" y="5048122"/>
            <a:ext cx="5618480" cy="0"/>
          </a:xfrm>
          <a:custGeom>
            <a:avLst/>
            <a:gdLst/>
            <a:ahLst/>
            <a:cxnLst/>
            <a:rect l="l" t="t" r="r" b="b"/>
            <a:pathLst>
              <a:path w="5618480" h="0">
                <a:moveTo>
                  <a:pt x="0" y="0"/>
                </a:moveTo>
                <a:lnTo>
                  <a:pt x="5617996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016576" y="1029090"/>
            <a:ext cx="238125" cy="274955"/>
          </a:xfrm>
          <a:custGeom>
            <a:avLst/>
            <a:gdLst/>
            <a:ahLst/>
            <a:cxnLst/>
            <a:rect l="l" t="t" r="r" b="b"/>
            <a:pathLst>
              <a:path w="238125" h="274955">
                <a:moveTo>
                  <a:pt x="146312" y="274857"/>
                </a:moveTo>
                <a:lnTo>
                  <a:pt x="108313" y="274857"/>
                </a:lnTo>
                <a:lnTo>
                  <a:pt x="104165" y="270709"/>
                </a:lnTo>
                <a:lnTo>
                  <a:pt x="104165" y="241654"/>
                </a:lnTo>
                <a:lnTo>
                  <a:pt x="78813" y="216303"/>
                </a:lnTo>
                <a:lnTo>
                  <a:pt x="75721" y="216988"/>
                </a:lnTo>
                <a:lnTo>
                  <a:pt x="18517" y="216988"/>
                </a:lnTo>
                <a:lnTo>
                  <a:pt x="11308" y="215533"/>
                </a:lnTo>
                <a:lnTo>
                  <a:pt x="5422" y="211565"/>
                </a:lnTo>
                <a:lnTo>
                  <a:pt x="1454" y="205679"/>
                </a:lnTo>
                <a:lnTo>
                  <a:pt x="0" y="198469"/>
                </a:lnTo>
                <a:lnTo>
                  <a:pt x="0" y="142915"/>
                </a:lnTo>
                <a:lnTo>
                  <a:pt x="1454" y="135705"/>
                </a:lnTo>
                <a:lnTo>
                  <a:pt x="5422" y="129819"/>
                </a:lnTo>
                <a:lnTo>
                  <a:pt x="11308" y="125851"/>
                </a:lnTo>
                <a:lnTo>
                  <a:pt x="18517" y="124396"/>
                </a:lnTo>
                <a:lnTo>
                  <a:pt x="75711" y="124396"/>
                </a:lnTo>
                <a:lnTo>
                  <a:pt x="78804" y="125081"/>
                </a:lnTo>
                <a:lnTo>
                  <a:pt x="92655" y="111230"/>
                </a:lnTo>
                <a:lnTo>
                  <a:pt x="92655" y="68119"/>
                </a:lnTo>
                <a:lnTo>
                  <a:pt x="70832" y="46295"/>
                </a:lnTo>
                <a:lnTo>
                  <a:pt x="41776" y="46295"/>
                </a:lnTo>
                <a:lnTo>
                  <a:pt x="37628" y="42147"/>
                </a:lnTo>
                <a:lnTo>
                  <a:pt x="37628" y="4148"/>
                </a:lnTo>
                <a:lnTo>
                  <a:pt x="41776" y="0"/>
                </a:lnTo>
                <a:lnTo>
                  <a:pt x="79776" y="0"/>
                </a:lnTo>
                <a:lnTo>
                  <a:pt x="83924" y="4148"/>
                </a:lnTo>
                <a:lnTo>
                  <a:pt x="83924" y="33212"/>
                </a:lnTo>
                <a:lnTo>
                  <a:pt x="105748" y="55036"/>
                </a:lnTo>
                <a:lnTo>
                  <a:pt x="155803" y="54962"/>
                </a:lnTo>
                <a:lnTo>
                  <a:pt x="162025" y="61184"/>
                </a:lnTo>
                <a:lnTo>
                  <a:pt x="162025" y="118183"/>
                </a:lnTo>
                <a:lnTo>
                  <a:pt x="155803" y="124405"/>
                </a:lnTo>
                <a:lnTo>
                  <a:pt x="105748" y="124331"/>
                </a:lnTo>
                <a:lnTo>
                  <a:pt x="91896" y="138183"/>
                </a:lnTo>
                <a:lnTo>
                  <a:pt x="92581" y="141266"/>
                </a:lnTo>
                <a:lnTo>
                  <a:pt x="92581" y="200118"/>
                </a:lnTo>
                <a:lnTo>
                  <a:pt x="91896" y="203201"/>
                </a:lnTo>
                <a:lnTo>
                  <a:pt x="117257" y="228562"/>
                </a:lnTo>
                <a:lnTo>
                  <a:pt x="137368" y="228562"/>
                </a:lnTo>
                <a:lnTo>
                  <a:pt x="173599" y="192331"/>
                </a:lnTo>
                <a:lnTo>
                  <a:pt x="173525" y="142276"/>
                </a:lnTo>
                <a:lnTo>
                  <a:pt x="179747" y="136053"/>
                </a:lnTo>
                <a:lnTo>
                  <a:pt x="236756" y="136044"/>
                </a:lnTo>
                <a:lnTo>
                  <a:pt x="238124" y="137413"/>
                </a:lnTo>
                <a:lnTo>
                  <a:pt x="238124" y="204119"/>
                </a:lnTo>
                <a:lnTo>
                  <a:pt x="236756" y="205488"/>
                </a:lnTo>
                <a:lnTo>
                  <a:pt x="186701" y="205414"/>
                </a:lnTo>
                <a:lnTo>
                  <a:pt x="150460" y="241654"/>
                </a:lnTo>
                <a:lnTo>
                  <a:pt x="150460" y="270709"/>
                </a:lnTo>
                <a:lnTo>
                  <a:pt x="146312" y="274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6991448" y="9365279"/>
            <a:ext cx="91059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  <a:tabLst>
                <a:tab pos="751205" algn="l"/>
              </a:tabLst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05" y="1664327"/>
            <a:ext cx="5849935" cy="65022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24852" rIns="0" bIns="0" rtlCol="0" vert="horz">
            <a:spAutoFit/>
          </a:bodyPr>
          <a:lstStyle/>
          <a:p>
            <a:pPr marL="5434330" marR="5080">
              <a:lnSpc>
                <a:spcPts val="8030"/>
              </a:lnSpc>
              <a:spcBef>
                <a:spcPts val="1165"/>
              </a:spcBef>
            </a:pPr>
            <a:r>
              <a:rPr dirty="0" spc="540"/>
              <a:t>Key</a:t>
            </a:r>
            <a:r>
              <a:rPr dirty="0" spc="-670"/>
              <a:t> </a:t>
            </a:r>
            <a:r>
              <a:rPr dirty="0" spc="710"/>
              <a:t>Data</a:t>
            </a:r>
            <a:r>
              <a:rPr dirty="0" spc="-665"/>
              <a:t> </a:t>
            </a:r>
            <a:r>
              <a:rPr dirty="0" spc="465"/>
              <a:t>Science </a:t>
            </a:r>
            <a:r>
              <a:rPr dirty="0" spc="400"/>
              <a:t>Roles</a:t>
            </a:r>
            <a:r>
              <a:rPr dirty="0" spc="-660"/>
              <a:t> </a:t>
            </a:r>
            <a:r>
              <a:rPr dirty="0" spc="285"/>
              <a:t>in</a:t>
            </a:r>
            <a:r>
              <a:rPr dirty="0" spc="-655"/>
              <a:t> </a:t>
            </a:r>
            <a:r>
              <a:rPr dirty="0" spc="490"/>
              <a:t>Auditing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58175" y="415612"/>
            <a:ext cx="14645005" cy="7937500"/>
          </a:xfrm>
          <a:prstGeom prst="rect">
            <a:avLst/>
          </a:prstGeom>
        </p:spPr>
        <p:txBody>
          <a:bodyPr wrap="square" lIns="0" tIns="266700" rIns="0" bIns="0" rtlCol="0" vert="horz">
            <a:spAutoFit/>
          </a:bodyPr>
          <a:lstStyle/>
          <a:p>
            <a:pPr marL="226060" indent="-225425">
              <a:lnSpc>
                <a:spcPct val="100000"/>
              </a:lnSpc>
              <a:spcBef>
                <a:spcPts val="2100"/>
              </a:spcBef>
              <a:buSzPct val="64634"/>
              <a:buChar char="•"/>
              <a:tabLst>
                <a:tab pos="226060" algn="l"/>
              </a:tabLst>
            </a:pPr>
            <a:r>
              <a:rPr dirty="0" sz="4100" spc="-875">
                <a:solidFill>
                  <a:srgbClr val="FFFFFF"/>
                </a:solidFill>
                <a:latin typeface="Lucida Sans Unicode"/>
                <a:cs typeface="Lucida Sans Unicode"/>
              </a:rPr>
              <a:t>1.</a:t>
            </a:r>
            <a:r>
              <a:rPr dirty="0" sz="41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4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50">
                <a:solidFill>
                  <a:srgbClr val="FFFFFF"/>
                </a:solidFill>
                <a:latin typeface="Lucida Sans Unicode"/>
                <a:cs typeface="Lucida Sans Unicode"/>
              </a:rPr>
              <a:t>Analysts</a:t>
            </a:r>
            <a:r>
              <a:rPr dirty="0" sz="41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71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4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0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41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2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4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0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dirty="0" sz="41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75">
                <a:solidFill>
                  <a:srgbClr val="FFFFFF"/>
                </a:solidFill>
                <a:latin typeface="Lucida Sans Unicode"/>
                <a:cs typeface="Lucida Sans Unicode"/>
              </a:rPr>
              <a:t>financial</a:t>
            </a:r>
            <a:r>
              <a:rPr dirty="0" sz="41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1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4100">
              <a:latin typeface="Lucida Sans Unicode"/>
              <a:cs typeface="Lucida Sans Unicode"/>
            </a:endParaRPr>
          </a:p>
          <a:p>
            <a:pPr marL="12700" marR="5080" indent="-12065">
              <a:lnSpc>
                <a:spcPct val="140700"/>
              </a:lnSpc>
              <a:buSzPct val="64634"/>
              <a:buChar char="•"/>
              <a:tabLst>
                <a:tab pos="226060" algn="l"/>
                <a:tab pos="1074420" algn="l"/>
                <a:tab pos="2775585" algn="l"/>
                <a:tab pos="5740400" algn="l"/>
                <a:tab pos="6531609" algn="l"/>
                <a:tab pos="9131300" algn="l"/>
                <a:tab pos="10815955" algn="l"/>
                <a:tab pos="13594080" algn="l"/>
              </a:tabLst>
            </a:pPr>
            <a:r>
              <a:rPr dirty="0" sz="4100" spc="-36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365">
                <a:solidFill>
                  <a:srgbClr val="FFFFFF"/>
                </a:solidFill>
                <a:latin typeface="Lucida Sans Unicode"/>
                <a:cs typeface="Lucida Sans Unicode"/>
              </a:rPr>
              <a:t>2.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16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Engineers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66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229">
                <a:solidFill>
                  <a:srgbClr val="FFFFFF"/>
                </a:solidFill>
                <a:latin typeface="Lucida Sans Unicode"/>
                <a:cs typeface="Lucida Sans Unicode"/>
              </a:rPr>
              <a:t>Manage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254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pipelines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2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infrastructure.</a:t>
            </a:r>
            <a:endParaRPr sz="4100">
              <a:latin typeface="Lucida Sans Unicode"/>
              <a:cs typeface="Lucida Sans Unicode"/>
            </a:endParaRPr>
          </a:p>
          <a:p>
            <a:pPr marL="12700" marR="5080" indent="-12065">
              <a:lnSpc>
                <a:spcPct val="140700"/>
              </a:lnSpc>
              <a:buSzPct val="64634"/>
              <a:buChar char="•"/>
              <a:tabLst>
                <a:tab pos="226060" algn="l"/>
              </a:tabLst>
            </a:pPr>
            <a:r>
              <a:rPr dirty="0" sz="4100" spc="-31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315">
                <a:solidFill>
                  <a:srgbClr val="FFFFFF"/>
                </a:solidFill>
                <a:latin typeface="Lucida Sans Unicode"/>
                <a:cs typeface="Lucida Sans Unicode"/>
              </a:rPr>
              <a:t>3.</a:t>
            </a:r>
            <a:r>
              <a:rPr dirty="0" sz="4100" spc="5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35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dirty="0" sz="4100" spc="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dirty="0" sz="4100" spc="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80">
                <a:solidFill>
                  <a:srgbClr val="FFFFFF"/>
                </a:solidFill>
                <a:latin typeface="Lucida Sans Unicode"/>
                <a:cs typeface="Lucida Sans Unicode"/>
              </a:rPr>
              <a:t>Specialists</a:t>
            </a:r>
            <a:r>
              <a:rPr dirty="0" sz="4100" spc="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71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4100" spc="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75">
                <a:solidFill>
                  <a:srgbClr val="FFFFFF"/>
                </a:solidFill>
                <a:latin typeface="Lucida Sans Unicode"/>
                <a:cs typeface="Lucida Sans Unicode"/>
              </a:rPr>
              <a:t>Develop</a:t>
            </a:r>
            <a:r>
              <a:rPr dirty="0" sz="4100" spc="5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20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r>
              <a:rPr dirty="0" sz="4100" spc="5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25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4100" spc="75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95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23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65">
                <a:solidFill>
                  <a:srgbClr val="FFFFFF"/>
                </a:solidFill>
                <a:latin typeface="Lucida Sans Unicode"/>
                <a:cs typeface="Lucida Sans Unicode"/>
              </a:rPr>
              <a:t>risk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85">
                <a:solidFill>
                  <a:srgbClr val="FFFFFF"/>
                </a:solidFill>
                <a:latin typeface="Lucida Sans Unicode"/>
                <a:cs typeface="Lucida Sans Unicode"/>
              </a:rPr>
              <a:t>assessment.</a:t>
            </a:r>
            <a:endParaRPr sz="4100">
              <a:latin typeface="Lucida Sans Unicode"/>
              <a:cs typeface="Lucida Sans Unicode"/>
            </a:endParaRPr>
          </a:p>
          <a:p>
            <a:pPr marL="12700" marR="5080" indent="-12065">
              <a:lnSpc>
                <a:spcPct val="140700"/>
              </a:lnSpc>
              <a:buSzPct val="64634"/>
              <a:buChar char="•"/>
              <a:tabLst>
                <a:tab pos="226060" algn="l"/>
              </a:tabLst>
            </a:pP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4.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Scientists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71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6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95">
                <a:solidFill>
                  <a:srgbClr val="FFFFFF"/>
                </a:solidFill>
                <a:latin typeface="Lucida Sans Unicode"/>
                <a:cs typeface="Lucida Sans Unicode"/>
              </a:rPr>
              <a:t>data-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4100" spc="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2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4100" spc="210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90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41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quality.</a:t>
            </a:r>
            <a:endParaRPr sz="4100">
              <a:latin typeface="Lucida Sans Unicode"/>
              <a:cs typeface="Lucida Sans Unicode"/>
            </a:endParaRPr>
          </a:p>
          <a:p>
            <a:pPr marL="12700" marR="5080" indent="-12065">
              <a:lnSpc>
                <a:spcPct val="140700"/>
              </a:lnSpc>
              <a:buSzPct val="64634"/>
              <a:buChar char="•"/>
              <a:tabLst>
                <a:tab pos="226060" algn="l"/>
                <a:tab pos="935355" algn="l"/>
                <a:tab pos="1686560" algn="l"/>
                <a:tab pos="2343785" algn="l"/>
                <a:tab pos="5695315" algn="l"/>
                <a:tab pos="7814945" algn="l"/>
                <a:tab pos="8439150" algn="l"/>
                <a:tab pos="11560810" algn="l"/>
              </a:tabLst>
            </a:pPr>
            <a:r>
              <a:rPr dirty="0" sz="4100" spc="-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25">
                <a:solidFill>
                  <a:srgbClr val="FFFFFF"/>
                </a:solidFill>
                <a:latin typeface="Lucida Sans Unicode"/>
                <a:cs typeface="Lucida Sans Unicode"/>
              </a:rPr>
              <a:t>5.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25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9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65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Experts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66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105">
                <a:solidFill>
                  <a:srgbClr val="FFFFFF"/>
                </a:solidFill>
                <a:latin typeface="Lucida Sans Unicode"/>
                <a:cs typeface="Lucida Sans Unicode"/>
              </a:rPr>
              <a:t>Implement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100" spc="-140">
                <a:solidFill>
                  <a:srgbClr val="FFFFFF"/>
                </a:solidFill>
                <a:latin typeface="Lucida Sans Unicode"/>
                <a:cs typeface="Lucida Sans Unicode"/>
              </a:rPr>
              <a:t>AI-</a:t>
            </a:r>
            <a:r>
              <a:rPr dirty="0" sz="4100" spc="125">
                <a:solidFill>
                  <a:srgbClr val="FFFFFF"/>
                </a:solidFill>
                <a:latin typeface="Lucida Sans Unicode"/>
                <a:cs typeface="Lucida Sans Unicode"/>
              </a:rPr>
              <a:t>powered </a:t>
            </a:r>
            <a:r>
              <a:rPr dirty="0" sz="4100">
                <a:solidFill>
                  <a:srgbClr val="FFFFFF"/>
                </a:solidFill>
                <a:latin typeface="Lucida Sans Unicode"/>
                <a:cs typeface="Lucida Sans Unicode"/>
              </a:rPr>
              <a:t>solutions</a:t>
            </a:r>
            <a:r>
              <a:rPr dirty="0" sz="41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5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41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90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41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0">
                <a:solidFill>
                  <a:srgbClr val="FFFFFF"/>
                </a:solidFill>
                <a:latin typeface="Lucida Sans Unicode"/>
                <a:cs typeface="Lucida Sans Unicode"/>
              </a:rPr>
              <a:t>efficiency.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643523" y="9477440"/>
            <a:ext cx="62865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607539" y="9477440"/>
            <a:ext cx="17526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8324" y="2492400"/>
            <a:ext cx="8576310" cy="3903345"/>
          </a:xfrm>
          <a:prstGeom prst="rect"/>
        </p:spPr>
        <p:txBody>
          <a:bodyPr wrap="square" lIns="0" tIns="261620" rIns="0" bIns="0" rtlCol="0" vert="horz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2060"/>
              </a:spcBef>
            </a:pPr>
            <a:r>
              <a:rPr dirty="0" sz="9550" spc="880"/>
              <a:t>Data </a:t>
            </a:r>
            <a:r>
              <a:rPr dirty="0" sz="9550" spc="800"/>
              <a:t>Challenges</a:t>
            </a:r>
            <a:r>
              <a:rPr dirty="0" sz="9550" spc="-844"/>
              <a:t> </a:t>
            </a:r>
            <a:r>
              <a:rPr dirty="0" sz="9550" spc="350"/>
              <a:t>in </a:t>
            </a:r>
            <a:r>
              <a:rPr dirty="0" sz="9550" spc="630"/>
              <a:t>Auditing</a:t>
            </a:r>
            <a:endParaRPr sz="95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1664" y="2052537"/>
            <a:ext cx="6754085" cy="55613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23738" y="1525384"/>
            <a:ext cx="15264765" cy="6417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87325" indent="-8890">
              <a:lnSpc>
                <a:spcPct val="114900"/>
              </a:lnSpc>
              <a:spcBef>
                <a:spcPts val="90"/>
              </a:spcBef>
              <a:buSzPct val="83561"/>
              <a:buAutoNum type="arabicPeriod"/>
              <a:tabLst>
                <a:tab pos="383540" algn="l"/>
              </a:tabLst>
            </a:pPr>
            <a:r>
              <a:rPr dirty="0" sz="3650" spc="18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5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Inconsistent,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0">
                <a:solidFill>
                  <a:srgbClr val="FFFFFF"/>
                </a:solidFill>
                <a:latin typeface="Lucida Sans Unicode"/>
                <a:cs typeface="Lucida Sans Unicode"/>
              </a:rPr>
              <a:t>incomplete,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70">
                <a:solidFill>
                  <a:srgbClr val="FFFFFF"/>
                </a:solidFill>
                <a:latin typeface="Lucida Sans Unicode"/>
                <a:cs typeface="Lucida Sans Unicode"/>
              </a:rPr>
              <a:t>inaccurate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80">
                <a:solidFill>
                  <a:srgbClr val="FFFFFF"/>
                </a:solidFill>
                <a:latin typeface="Lucida Sans Unicode"/>
                <a:cs typeface="Lucida Sans Unicode"/>
              </a:rPr>
              <a:t>financial </a:t>
            </a:r>
            <a:r>
              <a:rPr dirty="0" sz="3650" spc="125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3650">
              <a:latin typeface="Lucida Sans Unicode"/>
              <a:cs typeface="Lucida Sans Unicode"/>
            </a:endParaRPr>
          </a:p>
          <a:p>
            <a:pPr marL="12700" marR="5080" indent="490220">
              <a:lnSpc>
                <a:spcPct val="114900"/>
              </a:lnSpc>
              <a:buSzPct val="83561"/>
              <a:buAutoNum type="arabicPeriod"/>
              <a:tabLst>
                <a:tab pos="502920" algn="l"/>
              </a:tabLst>
            </a:pPr>
            <a:r>
              <a:rPr dirty="0" sz="3650" spc="1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35">
                <a:solidFill>
                  <a:srgbClr val="FFFFFF"/>
                </a:solidFill>
                <a:latin typeface="Lucida Sans Unicode"/>
                <a:cs typeface="Lucida Sans Unicode"/>
              </a:rPr>
              <a:t>Privacy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5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85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80">
                <a:solidFill>
                  <a:srgbClr val="FFFFFF"/>
                </a:solidFill>
                <a:latin typeface="Lucida Sans Unicode"/>
                <a:cs typeface="Lucida Sans Unicode"/>
              </a:rPr>
              <a:t>compliance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36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0">
                <a:solidFill>
                  <a:srgbClr val="FFFFFF"/>
                </a:solidFill>
                <a:latin typeface="Lucida Sans Unicode"/>
                <a:cs typeface="Lucida Sans Unicode"/>
              </a:rPr>
              <a:t>regulations </a:t>
            </a:r>
            <a:r>
              <a:rPr dirty="0" sz="3650" spc="-35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dirty="0" sz="36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70">
                <a:solidFill>
                  <a:srgbClr val="FFFFFF"/>
                </a:solidFill>
                <a:latin typeface="Lucida Sans Unicode"/>
                <a:cs typeface="Lucida Sans Unicode"/>
              </a:rPr>
              <a:t>GDPR,</a:t>
            </a:r>
            <a:r>
              <a:rPr dirty="0" sz="36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FFFFFF"/>
                </a:solidFill>
                <a:latin typeface="Lucida Sans Unicode"/>
                <a:cs typeface="Lucida Sans Unicode"/>
              </a:rPr>
              <a:t>SOX).</a:t>
            </a:r>
            <a:endParaRPr sz="3650">
              <a:latin typeface="Lucida Sans Unicode"/>
              <a:cs typeface="Lucida Sans Unicode"/>
            </a:endParaRPr>
          </a:p>
          <a:p>
            <a:pPr marL="12700" marR="982980" indent="496570">
              <a:lnSpc>
                <a:spcPct val="114900"/>
              </a:lnSpc>
              <a:buSzPct val="83561"/>
              <a:buAutoNum type="arabicPeriod"/>
              <a:tabLst>
                <a:tab pos="509270" algn="l"/>
              </a:tabLst>
            </a:pPr>
            <a:r>
              <a:rPr dirty="0" sz="3650" spc="60">
                <a:solidFill>
                  <a:srgbClr val="FFFFFF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365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5">
                <a:solidFill>
                  <a:srgbClr val="FFFFFF"/>
                </a:solidFill>
                <a:latin typeface="Lucida Sans Unicode"/>
                <a:cs typeface="Lucida Sans Unicode"/>
              </a:rPr>
              <a:t>Issues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10">
                <a:solidFill>
                  <a:srgbClr val="FFFFFF"/>
                </a:solidFill>
                <a:latin typeface="Lucida Sans Unicode"/>
                <a:cs typeface="Lucida Sans Unicode"/>
              </a:rPr>
              <a:t>Combining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6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05">
                <a:solidFill>
                  <a:srgbClr val="FFFFFF"/>
                </a:solidFill>
                <a:latin typeface="Lucida Sans Unicode"/>
                <a:cs typeface="Lucida Sans Unicode"/>
              </a:rPr>
              <a:t>sources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36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systems.</a:t>
            </a:r>
            <a:endParaRPr sz="3650">
              <a:latin typeface="Lucida Sans Unicode"/>
              <a:cs typeface="Lucida Sans Unicode"/>
            </a:endParaRPr>
          </a:p>
          <a:p>
            <a:pPr marL="12700" marR="2090420" indent="515620">
              <a:lnSpc>
                <a:spcPct val="114900"/>
              </a:lnSpc>
              <a:buSzPct val="83561"/>
              <a:buAutoNum type="arabicPeriod"/>
              <a:tabLst>
                <a:tab pos="528320" algn="l"/>
              </a:tabLst>
            </a:pP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Interpretation</a:t>
            </a:r>
            <a:r>
              <a:rPr dirty="0" sz="36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6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5">
                <a:solidFill>
                  <a:srgbClr val="FFFFFF"/>
                </a:solidFill>
                <a:latin typeface="Lucida Sans Unicode"/>
                <a:cs typeface="Lucida Sans Unicode"/>
              </a:rPr>
              <a:t>Complex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65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sz="36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dirty="0" sz="36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65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dirty="0" sz="3650" spc="150">
                <a:solidFill>
                  <a:srgbClr val="FFFFFF"/>
                </a:solidFill>
                <a:latin typeface="Lucida Sans Unicode"/>
                <a:cs typeface="Lucida Sans Unicode"/>
              </a:rPr>
              <a:t>actionable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4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FFFFFF"/>
                </a:solidFill>
                <a:latin typeface="Lucida Sans Unicode"/>
                <a:cs typeface="Lucida Sans Unicode"/>
              </a:rPr>
              <a:t>relevant.</a:t>
            </a:r>
            <a:endParaRPr sz="3650">
              <a:latin typeface="Lucida Sans Unicode"/>
              <a:cs typeface="Lucida Sans Unicode"/>
            </a:endParaRPr>
          </a:p>
          <a:p>
            <a:pPr marL="12700" marR="666115" indent="514984">
              <a:lnSpc>
                <a:spcPct val="114900"/>
              </a:lnSpc>
              <a:buSzPct val="83561"/>
              <a:buAutoNum type="arabicPeriod"/>
              <a:tabLst>
                <a:tab pos="527685" algn="l"/>
              </a:tabLst>
            </a:pP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Adoption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14">
                <a:solidFill>
                  <a:srgbClr val="FFFFFF"/>
                </a:solidFill>
                <a:latin typeface="Lucida Sans Unicode"/>
                <a:cs typeface="Lucida Sans Unicode"/>
              </a:rPr>
              <a:t>Resistance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25">
                <a:solidFill>
                  <a:srgbClr val="FFFFFF"/>
                </a:solidFill>
                <a:latin typeface="Lucida Sans Unicode"/>
                <a:cs typeface="Lucida Sans Unicode"/>
              </a:rPr>
              <a:t>Overcoming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50">
                <a:solidFill>
                  <a:srgbClr val="FFFFFF"/>
                </a:solidFill>
                <a:latin typeface="Lucida Sans Unicode"/>
                <a:cs typeface="Lucida Sans Unicode"/>
              </a:rPr>
              <a:t>reluctance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6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2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90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365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1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650" spc="145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36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6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audits.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670427" y="9729119"/>
            <a:ext cx="628650" cy="381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Slide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r>
              <a:rPr dirty="0" spc="-50"/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99" y="1028700"/>
            <a:ext cx="9086849" cy="7972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4863" rIns="0" bIns="0" rtlCol="0" vert="horz">
            <a:spAutoFit/>
          </a:bodyPr>
          <a:lstStyle/>
          <a:p>
            <a:pPr marL="7441565" marR="5080">
              <a:lnSpc>
                <a:spcPts val="8030"/>
              </a:lnSpc>
              <a:spcBef>
                <a:spcPts val="1165"/>
              </a:spcBef>
            </a:pPr>
            <a:r>
              <a:rPr dirty="0" spc="885"/>
              <a:t>Data-</a:t>
            </a:r>
            <a:r>
              <a:rPr dirty="0" spc="355"/>
              <a:t>Driven </a:t>
            </a:r>
            <a:r>
              <a:rPr dirty="0" spc="705"/>
              <a:t>Success</a:t>
            </a:r>
            <a:r>
              <a:rPr dirty="0" spc="-665"/>
              <a:t> </a:t>
            </a:r>
            <a:r>
              <a:rPr dirty="0" spc="350"/>
              <a:t>Stories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8906700"/>
            <a:ext cx="389890" cy="389890"/>
            <a:chOff x="1028700" y="8906700"/>
            <a:chExt cx="389890" cy="3898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855" y="9019856"/>
              <a:ext cx="139066" cy="1390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8700" y="8906700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90" h="389890">
                  <a:moveTo>
                    <a:pt x="194741" y="389483"/>
                  </a:moveTo>
                  <a:lnTo>
                    <a:pt x="150089" y="384339"/>
                  </a:lnTo>
                  <a:lnTo>
                    <a:pt x="109099" y="369689"/>
                  </a:lnTo>
                  <a:lnTo>
                    <a:pt x="72940" y="346700"/>
                  </a:lnTo>
                  <a:lnTo>
                    <a:pt x="42782" y="316542"/>
                  </a:lnTo>
                  <a:lnTo>
                    <a:pt x="19793" y="280384"/>
                  </a:lnTo>
                  <a:lnTo>
                    <a:pt x="5143" y="239394"/>
                  </a:lnTo>
                  <a:lnTo>
                    <a:pt x="0" y="194741"/>
                  </a:lnTo>
                  <a:lnTo>
                    <a:pt x="5143" y="150089"/>
                  </a:lnTo>
                  <a:lnTo>
                    <a:pt x="19793" y="109099"/>
                  </a:lnTo>
                  <a:lnTo>
                    <a:pt x="42782" y="72940"/>
                  </a:lnTo>
                  <a:lnTo>
                    <a:pt x="72940" y="42782"/>
                  </a:lnTo>
                  <a:lnTo>
                    <a:pt x="109099" y="19793"/>
                  </a:lnTo>
                  <a:lnTo>
                    <a:pt x="150089" y="5143"/>
                  </a:lnTo>
                  <a:lnTo>
                    <a:pt x="194741" y="0"/>
                  </a:lnTo>
                  <a:lnTo>
                    <a:pt x="239394" y="5143"/>
                  </a:lnTo>
                  <a:lnTo>
                    <a:pt x="280384" y="19793"/>
                  </a:lnTo>
                  <a:lnTo>
                    <a:pt x="316542" y="42782"/>
                  </a:lnTo>
                  <a:lnTo>
                    <a:pt x="346700" y="72940"/>
                  </a:lnTo>
                  <a:lnTo>
                    <a:pt x="348699" y="76084"/>
                  </a:lnTo>
                  <a:lnTo>
                    <a:pt x="184452" y="76084"/>
                  </a:lnTo>
                  <a:lnTo>
                    <a:pt x="141952" y="84129"/>
                  </a:lnTo>
                  <a:lnTo>
                    <a:pt x="107298" y="107298"/>
                  </a:lnTo>
                  <a:lnTo>
                    <a:pt x="84233" y="141797"/>
                  </a:lnTo>
                  <a:lnTo>
                    <a:pt x="84130" y="141952"/>
                  </a:lnTo>
                  <a:lnTo>
                    <a:pt x="76085" y="184452"/>
                  </a:lnTo>
                  <a:lnTo>
                    <a:pt x="84995" y="225349"/>
                  </a:lnTo>
                  <a:lnTo>
                    <a:pt x="108039" y="258690"/>
                  </a:lnTo>
                  <a:lnTo>
                    <a:pt x="141798" y="281127"/>
                  </a:lnTo>
                  <a:lnTo>
                    <a:pt x="182853" y="289306"/>
                  </a:lnTo>
                  <a:lnTo>
                    <a:pt x="263084" y="289306"/>
                  </a:lnTo>
                  <a:lnTo>
                    <a:pt x="281759" y="307981"/>
                  </a:lnTo>
                  <a:lnTo>
                    <a:pt x="287892" y="312054"/>
                  </a:lnTo>
                  <a:lnTo>
                    <a:pt x="294870" y="313412"/>
                  </a:lnTo>
                  <a:lnTo>
                    <a:pt x="348690" y="313412"/>
                  </a:lnTo>
                  <a:lnTo>
                    <a:pt x="346700" y="316542"/>
                  </a:lnTo>
                  <a:lnTo>
                    <a:pt x="316542" y="346700"/>
                  </a:lnTo>
                  <a:lnTo>
                    <a:pt x="280384" y="369689"/>
                  </a:lnTo>
                  <a:lnTo>
                    <a:pt x="239394" y="384339"/>
                  </a:lnTo>
                  <a:lnTo>
                    <a:pt x="194741" y="389483"/>
                  </a:lnTo>
                  <a:close/>
                </a:path>
                <a:path w="389890" h="389890">
                  <a:moveTo>
                    <a:pt x="348690" y="313412"/>
                  </a:moveTo>
                  <a:lnTo>
                    <a:pt x="294870" y="313412"/>
                  </a:lnTo>
                  <a:lnTo>
                    <a:pt x="301847" y="312054"/>
                  </a:lnTo>
                  <a:lnTo>
                    <a:pt x="307981" y="307981"/>
                  </a:lnTo>
                  <a:lnTo>
                    <a:pt x="312054" y="301847"/>
                  </a:lnTo>
                  <a:lnTo>
                    <a:pt x="313412" y="294869"/>
                  </a:lnTo>
                  <a:lnTo>
                    <a:pt x="312054" y="287892"/>
                  </a:lnTo>
                  <a:lnTo>
                    <a:pt x="307981" y="281758"/>
                  </a:lnTo>
                  <a:lnTo>
                    <a:pt x="270044" y="243821"/>
                  </a:lnTo>
                  <a:lnTo>
                    <a:pt x="278156" y="230199"/>
                  </a:lnTo>
                  <a:lnTo>
                    <a:pt x="284202" y="215366"/>
                  </a:lnTo>
                  <a:lnTo>
                    <a:pt x="287985" y="199519"/>
                  </a:lnTo>
                  <a:lnTo>
                    <a:pt x="289180" y="184452"/>
                  </a:lnTo>
                  <a:lnTo>
                    <a:pt x="289306" y="182852"/>
                  </a:lnTo>
                  <a:lnTo>
                    <a:pt x="281158" y="141952"/>
                  </a:lnTo>
                  <a:lnTo>
                    <a:pt x="281127" y="141797"/>
                  </a:lnTo>
                  <a:lnTo>
                    <a:pt x="258690" y="108038"/>
                  </a:lnTo>
                  <a:lnTo>
                    <a:pt x="225349" y="84994"/>
                  </a:lnTo>
                  <a:lnTo>
                    <a:pt x="184452" y="76084"/>
                  </a:lnTo>
                  <a:lnTo>
                    <a:pt x="348699" y="76084"/>
                  </a:lnTo>
                  <a:lnTo>
                    <a:pt x="369689" y="109099"/>
                  </a:lnTo>
                  <a:lnTo>
                    <a:pt x="384339" y="150089"/>
                  </a:lnTo>
                  <a:lnTo>
                    <a:pt x="389483" y="194741"/>
                  </a:lnTo>
                  <a:lnTo>
                    <a:pt x="384339" y="239394"/>
                  </a:lnTo>
                  <a:lnTo>
                    <a:pt x="369689" y="280384"/>
                  </a:lnTo>
                  <a:lnTo>
                    <a:pt x="348690" y="313412"/>
                  </a:lnTo>
                  <a:close/>
                </a:path>
                <a:path w="389890" h="389890">
                  <a:moveTo>
                    <a:pt x="263084" y="289306"/>
                  </a:moveTo>
                  <a:lnTo>
                    <a:pt x="182853" y="289306"/>
                  </a:lnTo>
                  <a:lnTo>
                    <a:pt x="200691" y="287892"/>
                  </a:lnTo>
                  <a:lnTo>
                    <a:pt x="199909" y="287892"/>
                  </a:lnTo>
                  <a:lnTo>
                    <a:pt x="215368" y="284202"/>
                  </a:lnTo>
                  <a:lnTo>
                    <a:pt x="230200" y="278156"/>
                  </a:lnTo>
                  <a:lnTo>
                    <a:pt x="243821" y="270044"/>
                  </a:lnTo>
                  <a:lnTo>
                    <a:pt x="263084" y="289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752081" y="8906700"/>
            <a:ext cx="389890" cy="389890"/>
            <a:chOff x="1752081" y="8906700"/>
            <a:chExt cx="389890" cy="389890"/>
          </a:xfrm>
        </p:grpSpPr>
        <p:sp>
          <p:nvSpPr>
            <p:cNvPr id="6" name="object 6" descr=""/>
            <p:cNvSpPr/>
            <p:nvPr/>
          </p:nvSpPr>
          <p:spPr>
            <a:xfrm>
              <a:off x="1752081" y="8906700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89" h="389890">
                  <a:moveTo>
                    <a:pt x="194741" y="389483"/>
                  </a:moveTo>
                  <a:lnTo>
                    <a:pt x="150089" y="384339"/>
                  </a:lnTo>
                  <a:lnTo>
                    <a:pt x="109099" y="369689"/>
                  </a:lnTo>
                  <a:lnTo>
                    <a:pt x="72940" y="346700"/>
                  </a:lnTo>
                  <a:lnTo>
                    <a:pt x="42782" y="316542"/>
                  </a:lnTo>
                  <a:lnTo>
                    <a:pt x="19793" y="280384"/>
                  </a:lnTo>
                  <a:lnTo>
                    <a:pt x="5143" y="239394"/>
                  </a:lnTo>
                  <a:lnTo>
                    <a:pt x="0" y="194741"/>
                  </a:lnTo>
                  <a:lnTo>
                    <a:pt x="5143" y="150089"/>
                  </a:lnTo>
                  <a:lnTo>
                    <a:pt x="19793" y="109099"/>
                  </a:lnTo>
                  <a:lnTo>
                    <a:pt x="42782" y="72940"/>
                  </a:lnTo>
                  <a:lnTo>
                    <a:pt x="72940" y="42782"/>
                  </a:lnTo>
                  <a:lnTo>
                    <a:pt x="109099" y="19793"/>
                  </a:lnTo>
                  <a:lnTo>
                    <a:pt x="150089" y="5143"/>
                  </a:lnTo>
                  <a:lnTo>
                    <a:pt x="194741" y="0"/>
                  </a:lnTo>
                  <a:lnTo>
                    <a:pt x="239394" y="5143"/>
                  </a:lnTo>
                  <a:lnTo>
                    <a:pt x="280384" y="19793"/>
                  </a:lnTo>
                  <a:lnTo>
                    <a:pt x="316542" y="42782"/>
                  </a:lnTo>
                  <a:lnTo>
                    <a:pt x="346700" y="72940"/>
                  </a:lnTo>
                  <a:lnTo>
                    <a:pt x="369689" y="109099"/>
                  </a:lnTo>
                  <a:lnTo>
                    <a:pt x="384339" y="150089"/>
                  </a:lnTo>
                  <a:lnTo>
                    <a:pt x="389483" y="194741"/>
                  </a:lnTo>
                  <a:lnTo>
                    <a:pt x="384339" y="239394"/>
                  </a:lnTo>
                  <a:lnTo>
                    <a:pt x="369689" y="280384"/>
                  </a:lnTo>
                  <a:lnTo>
                    <a:pt x="346700" y="316542"/>
                  </a:lnTo>
                  <a:lnTo>
                    <a:pt x="316542" y="346700"/>
                  </a:lnTo>
                  <a:lnTo>
                    <a:pt x="280384" y="369689"/>
                  </a:lnTo>
                  <a:lnTo>
                    <a:pt x="239394" y="384339"/>
                  </a:lnTo>
                  <a:lnTo>
                    <a:pt x="194741" y="389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501" y="9038534"/>
              <a:ext cx="139516" cy="13949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80541" y="1161517"/>
            <a:ext cx="16577944" cy="6916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335" marR="5080" indent="-392430">
              <a:lnSpc>
                <a:spcPct val="141300"/>
              </a:lnSpc>
              <a:spcBef>
                <a:spcPts val="95"/>
              </a:spcBef>
              <a:buSzPct val="98437"/>
              <a:buAutoNum type="arabicPeriod"/>
              <a:tabLst>
                <a:tab pos="395605" algn="l"/>
              </a:tabLst>
            </a:pP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KPMG</a:t>
            </a:r>
            <a:r>
              <a:rPr dirty="0" sz="3200" spc="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57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Lucida Sans Unicode"/>
                <a:cs typeface="Lucida Sans Unicode"/>
              </a:rPr>
              <a:t>Leveraged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10">
                <a:solidFill>
                  <a:srgbClr val="FFFFFF"/>
                </a:solidFill>
                <a:latin typeface="Lucida Sans Unicode"/>
                <a:cs typeface="Lucida Sans Unicode"/>
              </a:rPr>
              <a:t>AI-</a:t>
            </a:r>
            <a:r>
              <a:rPr dirty="0" sz="3200" spc="110">
                <a:solidFill>
                  <a:srgbClr val="FFFFFF"/>
                </a:solidFill>
                <a:latin typeface="Lucida Sans Unicode"/>
                <a:cs typeface="Lucida Sans Unicode"/>
              </a:rPr>
              <a:t>powered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Lucida Sans Unicode"/>
                <a:cs typeface="Lucida Sans Unicode"/>
              </a:rPr>
              <a:t>auditing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20">
                <a:solidFill>
                  <a:srgbClr val="FFFFFF"/>
                </a:solidFill>
                <a:latin typeface="Lucida Sans Unicode"/>
                <a:cs typeface="Lucida Sans Unicode"/>
              </a:rPr>
              <a:t>detect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Lucida Sans Unicode"/>
                <a:cs typeface="Lucida Sans Unicode"/>
              </a:rPr>
              <a:t>anomalies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financial </a:t>
            </a: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records.</a:t>
            </a:r>
            <a:endParaRPr sz="3200">
              <a:latin typeface="Lucida Sans Unicode"/>
              <a:cs typeface="Lucida Sans Unicode"/>
            </a:endParaRPr>
          </a:p>
          <a:p>
            <a:pPr marL="394335" marR="5080" indent="-392430">
              <a:lnSpc>
                <a:spcPct val="141300"/>
              </a:lnSpc>
              <a:buSzPct val="98437"/>
              <a:buAutoNum type="arabicPeriod"/>
              <a:tabLst>
                <a:tab pos="395605" algn="l"/>
                <a:tab pos="2162810" algn="l"/>
                <a:tab pos="2652395" algn="l"/>
                <a:tab pos="5628640" algn="l"/>
                <a:tab pos="7661909" algn="l"/>
                <a:tab pos="9555480" algn="l"/>
                <a:tab pos="10178415" algn="l"/>
                <a:tab pos="12479655" algn="l"/>
                <a:tab pos="13505815" algn="l"/>
                <a:tab pos="15100935" algn="l"/>
                <a:tab pos="16202660" algn="l"/>
              </a:tabLst>
            </a:pP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Deloitte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52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95">
                <a:solidFill>
                  <a:srgbClr val="FFFFFF"/>
                </a:solidFill>
                <a:latin typeface="Lucida Sans Unicode"/>
                <a:cs typeface="Lucida Sans Unicode"/>
              </a:rPr>
              <a:t>Implemented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55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45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00">
                <a:solidFill>
                  <a:srgbClr val="FFFFFF"/>
                </a:solidFill>
                <a:latin typeface="Lucida Sans Unicode"/>
                <a:cs typeface="Lucida Sans Unicode"/>
              </a:rPr>
              <a:t>anticipate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05">
                <a:solidFill>
                  <a:srgbClr val="FFFFFF"/>
                </a:solidFill>
                <a:latin typeface="Lucida Sans Unicode"/>
                <a:cs typeface="Lucida Sans Unicode"/>
              </a:rPr>
              <a:t>assess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20">
                <a:solidFill>
                  <a:srgbClr val="FFFFFF"/>
                </a:solidFill>
                <a:latin typeface="Lucida Sans Unicode"/>
                <a:cs typeface="Lucida Sans Unicode"/>
              </a:rPr>
              <a:t>risks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5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3200" spc="-5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audits.</a:t>
            </a:r>
            <a:endParaRPr sz="3200">
              <a:latin typeface="Lucida Sans Unicode"/>
              <a:cs typeface="Lucida Sans Unicode"/>
            </a:endParaRPr>
          </a:p>
          <a:p>
            <a:pPr marL="395605" marR="5080" indent="-393065">
              <a:lnSpc>
                <a:spcPct val="141300"/>
              </a:lnSpc>
              <a:buSzPct val="98437"/>
              <a:buAutoNum type="arabicPeriod"/>
              <a:tabLst>
                <a:tab pos="395605" algn="l"/>
              </a:tabLst>
            </a:pPr>
            <a:r>
              <a:rPr dirty="0" sz="3200" spc="165">
                <a:solidFill>
                  <a:srgbClr val="FFFFFF"/>
                </a:solidFill>
                <a:latin typeface="Lucida Sans Unicode"/>
                <a:cs typeface="Lucida Sans Unicode"/>
              </a:rPr>
              <a:t>PwC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57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Lucida Sans Unicode"/>
                <a:cs typeface="Lucida Sans Unicode"/>
              </a:rPr>
              <a:t>Utilized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Lucida Sans Unicode"/>
                <a:cs typeface="Lucida Sans Unicode"/>
              </a:rPr>
              <a:t>big</a:t>
            </a:r>
            <a:r>
              <a:rPr dirty="0" sz="3200" spc="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22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3200" spc="3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precision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19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200" spc="3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Lucida Sans Unicode"/>
                <a:cs typeface="Lucida Sans Unicode"/>
              </a:rPr>
              <a:t>strengthen 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r>
              <a:rPr dirty="0" sz="3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detection.</a:t>
            </a:r>
            <a:endParaRPr sz="3200">
              <a:latin typeface="Lucida Sans Unicode"/>
              <a:cs typeface="Lucida Sans Unicode"/>
            </a:endParaRPr>
          </a:p>
          <a:p>
            <a:pPr marL="394335" marR="5080" indent="-391795">
              <a:lnSpc>
                <a:spcPct val="141300"/>
              </a:lnSpc>
              <a:buSzPct val="98437"/>
              <a:buAutoNum type="arabicPeriod"/>
              <a:tabLst>
                <a:tab pos="395605" algn="l"/>
                <a:tab pos="1159510" algn="l"/>
                <a:tab pos="1751330" algn="l"/>
                <a:tab pos="4230370" algn="l"/>
                <a:tab pos="6788150" algn="l"/>
                <a:tab pos="9404350" algn="l"/>
                <a:tab pos="10564495" algn="l"/>
                <a:tab pos="11856720" algn="l"/>
                <a:tab pos="14025244" algn="l"/>
                <a:tab pos="14751050" algn="l"/>
              </a:tabLst>
            </a:pPr>
            <a:r>
              <a:rPr dirty="0" sz="3200" spc="-25">
                <a:solidFill>
                  <a:srgbClr val="FFFFFF"/>
                </a:solidFill>
                <a:latin typeface="Lucida Sans Unicode"/>
                <a:cs typeface="Lucida Sans Unicode"/>
              </a:rPr>
              <a:t>EY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52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14">
                <a:solidFill>
                  <a:srgbClr val="FFFFFF"/>
                </a:solidFill>
                <a:latin typeface="Lucida Sans Unicode"/>
                <a:cs typeface="Lucida Sans Unicode"/>
              </a:rPr>
              <a:t>Combined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75">
                <a:solidFill>
                  <a:srgbClr val="FFFFF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2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204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0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65">
                <a:solidFill>
                  <a:srgbClr val="FFFFFF"/>
                </a:solidFill>
                <a:latin typeface="Lucida Sans Unicode"/>
                <a:cs typeface="Lucida Sans Unicode"/>
              </a:rPr>
              <a:t>enhance </a:t>
            </a:r>
            <a:r>
              <a:rPr dirty="0" sz="3200" spc="16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14">
                <a:solidFill>
                  <a:srgbClr val="FFFFFF"/>
                </a:solidFill>
                <a:latin typeface="Lucida Sans Unicode"/>
                <a:cs typeface="Lucida Sans Unicode"/>
              </a:rPr>
              <a:t>transparency</a:t>
            </a:r>
            <a:r>
              <a:rPr dirty="0" sz="3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2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financial</a:t>
            </a:r>
            <a:r>
              <a:rPr dirty="0" sz="3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Lucida Sans Unicode"/>
                <a:cs typeface="Lucida Sans Unicode"/>
              </a:rPr>
              <a:t>transactions.</a:t>
            </a:r>
            <a:endParaRPr sz="3200">
              <a:latin typeface="Lucida Sans Unicode"/>
              <a:cs typeface="Lucida Sans Unicode"/>
            </a:endParaRPr>
          </a:p>
          <a:p>
            <a:pPr marL="394335" marR="5080" indent="-392430">
              <a:lnSpc>
                <a:spcPct val="141300"/>
              </a:lnSpc>
              <a:buSzPct val="98437"/>
              <a:buAutoNum type="arabicPeriod"/>
              <a:tabLst>
                <a:tab pos="395605" algn="l"/>
                <a:tab pos="1545590" algn="l"/>
                <a:tab pos="2112645" algn="l"/>
                <a:tab pos="4168775" algn="l"/>
                <a:tab pos="6873875" algn="l"/>
                <a:tab pos="7574280" algn="l"/>
                <a:tab pos="10043160" algn="l"/>
                <a:tab pos="11395710" algn="l"/>
                <a:tab pos="13768705" algn="l"/>
                <a:tab pos="14872335" algn="l"/>
              </a:tabLst>
            </a:pPr>
            <a:r>
              <a:rPr dirty="0" sz="3200" spc="-25">
                <a:solidFill>
                  <a:srgbClr val="FFFFFF"/>
                </a:solidFill>
                <a:latin typeface="Lucida Sans Unicode"/>
                <a:cs typeface="Lucida Sans Unicode"/>
              </a:rPr>
              <a:t>BDO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525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Adopted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00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-2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streamline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60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85">
                <a:solidFill>
                  <a:srgbClr val="FFFFFF"/>
                </a:solidFill>
                <a:latin typeface="Lucida Sans Unicode"/>
                <a:cs typeface="Lucida Sans Unicode"/>
              </a:rPr>
              <a:t>processes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17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2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dirty="0" sz="3200" spc="7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200" spc="80">
                <a:solidFill>
                  <a:srgbClr val="FFFFFF"/>
                </a:solidFill>
                <a:latin typeface="Lucida Sans Unicode"/>
                <a:cs typeface="Lucida Sans Unicode"/>
              </a:rPr>
              <a:t>operational</a:t>
            </a:r>
            <a:r>
              <a:rPr dirty="0" sz="32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Lucida Sans Unicode"/>
                <a:cs typeface="Lucida Sans Unicode"/>
              </a:rPr>
              <a:t>efficiency.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5998" y="937264"/>
            <a:ext cx="16466185" cy="808735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90"/>
              </a:spcBef>
              <a:tabLst>
                <a:tab pos="1334770" algn="l"/>
                <a:tab pos="2267585" algn="l"/>
                <a:tab pos="4560570" algn="l"/>
                <a:tab pos="6804659" algn="l"/>
                <a:tab pos="8601710" algn="l"/>
                <a:tab pos="11099800" algn="l"/>
                <a:tab pos="12028805" algn="l"/>
                <a:tab pos="13190219" algn="l"/>
                <a:tab pos="14143355" algn="l"/>
                <a:tab pos="14795500" algn="l"/>
              </a:tabLst>
            </a:pPr>
            <a:r>
              <a:rPr dirty="0" sz="3100" spc="-20">
                <a:solidFill>
                  <a:srgbClr val="FFFFFF"/>
                </a:solidFill>
                <a:latin typeface="Lucida Sans Unicode"/>
                <a:cs typeface="Lucida Sans Unicode"/>
              </a:rPr>
              <a:t>KPMG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14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integrated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210">
                <a:solidFill>
                  <a:srgbClr val="FFFFFF"/>
                </a:solidFill>
                <a:latin typeface="Lucida Sans Unicode"/>
                <a:cs typeface="Lucida Sans Unicode"/>
              </a:rPr>
              <a:t>advanced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artificial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40">
                <a:solidFill>
                  <a:srgbClr val="FFFFFF"/>
                </a:solidFill>
                <a:latin typeface="Lucida Sans Unicode"/>
                <a:cs typeface="Lucida Sans Unicode"/>
              </a:rPr>
              <a:t>intelligence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135">
                <a:solidFill>
                  <a:srgbClr val="FFFFFF"/>
                </a:solidFill>
                <a:latin typeface="Lucida Sans Unicode"/>
                <a:cs typeface="Lucida Sans Unicode"/>
              </a:rPr>
              <a:t>(AI)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2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25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55">
                <a:solidFill>
                  <a:srgbClr val="FFFFFF"/>
                </a:solidFill>
                <a:latin typeface="Lucida Sans Unicode"/>
                <a:cs typeface="Lucida Sans Unicode"/>
              </a:rPr>
              <a:t>auditing </a:t>
            </a:r>
            <a:r>
              <a:rPr dirty="0" sz="3100" spc="105">
                <a:solidFill>
                  <a:srgbClr val="FFFFFF"/>
                </a:solidFill>
                <a:latin typeface="Lucida Sans Unicode"/>
                <a:cs typeface="Lucida Sans Unicode"/>
              </a:rPr>
              <a:t>processes</a:t>
            </a:r>
            <a:r>
              <a:rPr dirty="0" sz="3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85">
                <a:solidFill>
                  <a:srgbClr val="FFFFFF"/>
                </a:solidFill>
                <a:latin typeface="Lucida Sans Unicode"/>
                <a:cs typeface="Lucida Sans Unicode"/>
              </a:rPr>
              <a:t>enhance</a:t>
            </a:r>
            <a:r>
              <a:rPr dirty="0" sz="3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55">
                <a:solidFill>
                  <a:srgbClr val="FFFFFF"/>
                </a:solidFill>
                <a:latin typeface="Lucida Sans Unicode"/>
                <a:cs typeface="Lucida Sans Unicode"/>
              </a:rPr>
              <a:t>accuracy,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efficiency,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r>
              <a:rPr dirty="0" sz="310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35">
                <a:solidFill>
                  <a:srgbClr val="FFFFFF"/>
                </a:solidFill>
                <a:latin typeface="Lucida Sans Unicode"/>
                <a:cs typeface="Lucida Sans Unicode"/>
              </a:rPr>
              <a:t>detection.</a:t>
            </a: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3100" spc="55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31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90">
                <a:solidFill>
                  <a:srgbClr val="FFFFFF"/>
                </a:solidFill>
                <a:latin typeface="Lucida Sans Unicode"/>
                <a:cs typeface="Lucida Sans Unicode"/>
              </a:rPr>
              <a:t>Aspects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Lucida Sans Unicode"/>
                <a:cs typeface="Lucida Sans Unicode"/>
              </a:rPr>
              <a:t>KPMG’s</a:t>
            </a:r>
            <a:r>
              <a:rPr dirty="0" sz="31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Lucida Sans Unicode"/>
                <a:cs typeface="Lucida Sans Unicode"/>
              </a:rPr>
              <a:t>AI-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Auditing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65">
                <a:solidFill>
                  <a:srgbClr val="FFFFFF"/>
                </a:solidFill>
                <a:latin typeface="Lucida Sans Unicode"/>
                <a:cs typeface="Lucida Sans Unicode"/>
              </a:rPr>
              <a:t>Approach:</a:t>
            </a:r>
            <a:endParaRPr sz="3100">
              <a:latin typeface="Lucida Sans Unicode"/>
              <a:cs typeface="Lucida Sans Unicode"/>
            </a:endParaRPr>
          </a:p>
          <a:p>
            <a:pPr marL="687705" indent="-386080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705" algn="l"/>
              </a:tabLst>
            </a:pPr>
            <a:r>
              <a:rPr dirty="0" sz="3100" spc="114">
                <a:solidFill>
                  <a:srgbClr val="FFFFFF"/>
                </a:solidFill>
                <a:latin typeface="Lucida Sans Unicode"/>
                <a:cs typeface="Lucida Sans Unicode"/>
              </a:rPr>
              <a:t>Anomaly</a:t>
            </a:r>
            <a:r>
              <a:rPr dirty="0" sz="31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endParaRPr sz="3100">
              <a:latin typeface="Lucida Sans Unicode"/>
              <a:cs typeface="Lucida Sans Unicode"/>
            </a:endParaRPr>
          </a:p>
          <a:p>
            <a:pPr marL="687070" indent="-386080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070" algn="l"/>
              </a:tabLst>
            </a:pPr>
            <a:r>
              <a:rPr dirty="0" sz="3100" spc="65">
                <a:solidFill>
                  <a:srgbClr val="FFFFFF"/>
                </a:solidFill>
                <a:latin typeface="Lucida Sans Unicode"/>
                <a:cs typeface="Lucida Sans Unicode"/>
              </a:rPr>
              <a:t>Natural</a:t>
            </a:r>
            <a:r>
              <a:rPr dirty="0" sz="31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45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dirty="0" sz="31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Lucida Sans Unicode"/>
                <a:cs typeface="Lucida Sans Unicode"/>
              </a:rPr>
              <a:t>(NLP)</a:t>
            </a:r>
            <a:endParaRPr sz="3100">
              <a:latin typeface="Lucida Sans Unicode"/>
              <a:cs typeface="Lucida Sans Unicode"/>
            </a:endParaRPr>
          </a:p>
          <a:p>
            <a:pPr marL="687705" indent="-385445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705" algn="l"/>
              </a:tabLst>
            </a:pPr>
            <a:r>
              <a:rPr dirty="0" sz="3100" spc="65">
                <a:solidFill>
                  <a:srgbClr val="FFFFFF"/>
                </a:solidFill>
                <a:latin typeface="Lucida Sans Unicode"/>
                <a:cs typeface="Lucida Sans Unicode"/>
              </a:rPr>
              <a:t>Predictive</a:t>
            </a:r>
            <a:r>
              <a:rPr dirty="0" sz="31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endParaRPr sz="3100">
              <a:latin typeface="Lucida Sans Unicode"/>
              <a:cs typeface="Lucida Sans Unicode"/>
            </a:endParaRPr>
          </a:p>
          <a:p>
            <a:pPr marL="687070" indent="-385445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070" algn="l"/>
              </a:tabLst>
            </a:pP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Automation</a:t>
            </a:r>
            <a:r>
              <a:rPr dirty="0" sz="31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1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Routine</a:t>
            </a:r>
            <a:r>
              <a:rPr dirty="0" sz="31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Auditing</a:t>
            </a:r>
            <a:r>
              <a:rPr dirty="0" sz="310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Tasks</a:t>
            </a:r>
            <a:endParaRPr sz="3100">
              <a:latin typeface="Lucida Sans Unicode"/>
              <a:cs typeface="Lucida Sans Unicode"/>
            </a:endParaRPr>
          </a:p>
          <a:p>
            <a:pPr marL="687705" indent="-386080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705" algn="l"/>
              </a:tabLst>
            </a:pPr>
            <a:r>
              <a:rPr dirty="0" sz="3100" spc="145">
                <a:solidFill>
                  <a:srgbClr val="FFFFFF"/>
                </a:solidFill>
                <a:latin typeface="Lucida Sans Unicode"/>
                <a:cs typeface="Lucida Sans Unicode"/>
              </a:rPr>
              <a:t>Enhanced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80">
                <a:solidFill>
                  <a:srgbClr val="FFFFFF"/>
                </a:solidFill>
                <a:latin typeface="Lucida Sans Unicode"/>
                <a:cs typeface="Lucida Sans Unicode"/>
              </a:rPr>
              <a:t>Fraud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endParaRPr sz="3100">
              <a:latin typeface="Lucida Sans Unicode"/>
              <a:cs typeface="Lucida Sans Unicode"/>
            </a:endParaRPr>
          </a:p>
          <a:p>
            <a:pPr marL="687705" indent="-385445">
              <a:lnSpc>
                <a:spcPct val="100000"/>
              </a:lnSpc>
              <a:spcBef>
                <a:spcPts val="1570"/>
              </a:spcBef>
              <a:buAutoNum type="arabicPeriod"/>
              <a:tabLst>
                <a:tab pos="687705" algn="l"/>
              </a:tabLst>
            </a:pPr>
            <a:r>
              <a:rPr dirty="0" sz="3100" spc="60">
                <a:solidFill>
                  <a:srgbClr val="FFFFFF"/>
                </a:solidFill>
                <a:latin typeface="Lucida Sans Unicode"/>
                <a:cs typeface="Lucida Sans Unicode"/>
              </a:rPr>
              <a:t>Real-</a:t>
            </a:r>
            <a:r>
              <a:rPr dirty="0" sz="3100" spc="85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31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endParaRPr sz="31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42200"/>
              </a:lnSpc>
            </a:pPr>
            <a:r>
              <a:rPr dirty="0" sz="3100" spc="12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Lucida Sans Unicode"/>
                <a:cs typeface="Lucida Sans Unicode"/>
              </a:rPr>
              <a:t>implementing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3100" spc="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auditing,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KPMG</a:t>
            </a:r>
            <a:r>
              <a:rPr dirty="0" sz="3100" spc="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65">
                <a:solidFill>
                  <a:srgbClr val="FFFFFF"/>
                </a:solidFill>
                <a:latin typeface="Lucida Sans Unicode"/>
                <a:cs typeface="Lucida Sans Unicode"/>
              </a:rPr>
              <a:t>enhances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Lucida Sans Unicode"/>
                <a:cs typeface="Lucida Sans Unicode"/>
              </a:rPr>
              <a:t>audit</a:t>
            </a:r>
            <a:r>
              <a:rPr dirty="0" sz="3100" spc="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quality,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2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r>
              <a:rPr dirty="0" sz="3100" spc="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60">
                <a:solidFill>
                  <a:srgbClr val="FFFFFF"/>
                </a:solidFill>
                <a:latin typeface="Lucida Sans Unicode"/>
                <a:cs typeface="Lucida Sans Unicode"/>
              </a:rPr>
              <a:t>human 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error,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204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65">
                <a:solidFill>
                  <a:srgbClr val="FFFFFF"/>
                </a:solidFill>
                <a:latin typeface="Lucida Sans Unicode"/>
                <a:cs typeface="Lucida Sans Unicode"/>
              </a:rPr>
              <a:t>strengthens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50">
                <a:solidFill>
                  <a:srgbClr val="FFFFFF"/>
                </a:solidFill>
                <a:latin typeface="Lucida Sans Unicode"/>
                <a:cs typeface="Lucida Sans Unicode"/>
              </a:rPr>
              <a:t>compliance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85">
                <a:solidFill>
                  <a:srgbClr val="FFFFFF"/>
                </a:solidFill>
                <a:latin typeface="Lucida Sans Unicode"/>
                <a:cs typeface="Lucida Sans Unicode"/>
              </a:rPr>
              <a:t>measures,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45">
                <a:solidFill>
                  <a:srgbClr val="FFFFFF"/>
                </a:solidFill>
                <a:latin typeface="Lucida Sans Unicode"/>
                <a:cs typeface="Lucida Sans Unicode"/>
              </a:rPr>
              <a:t>ensuring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3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95">
                <a:solidFill>
                  <a:srgbClr val="FFFFFF"/>
                </a:solidFill>
                <a:latin typeface="Lucida Sans Unicode"/>
                <a:cs typeface="Lucida Sans Unicode"/>
              </a:rPr>
              <a:t>transparent</a:t>
            </a:r>
            <a:r>
              <a:rPr dirty="0" sz="3100" spc="3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100" spc="50">
                <a:solidFill>
                  <a:srgbClr val="FFFFFF"/>
                </a:solidFill>
                <a:latin typeface="Lucida Sans Unicode"/>
                <a:cs typeface="Lucida Sans Unicode"/>
              </a:rPr>
              <a:t>reliable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financial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review</a:t>
            </a:r>
            <a:r>
              <a:rPr dirty="0" sz="31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Lucida Sans Unicode"/>
                <a:cs typeface="Lucida Sans Unicode"/>
              </a:rPr>
              <a:t>process.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louiza abdelkassa</dc:creator>
  <cp:keywords>DAGhLPPonzo,BAFtrGPj9Io,0</cp:keywords>
  <dc:title>The Role of Data Science in Auditing and Public Accounting</dc:title>
  <dcterms:created xsi:type="dcterms:W3CDTF">2025-03-11T21:29:24Z</dcterms:created>
  <dcterms:modified xsi:type="dcterms:W3CDTF">2025-03-11T21:29:24Z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2025-03-11T00:00:00Z</vt:filetime>
  </property>
  <property fmtid="{D5CDD505-2E9C-101B-9397-08002B2CF9AE}" pid="3" name="Creator">
    <vt:lpwstr>Canva</vt:lpwstr>
  </property>
  <property fmtid="{D5CDD505-2E9C-101B-9397-08002B2CF9AE}" pid="4" name="LastSaved">
    <vt:filetime>2025-03-11T00:00:00Z</vt:filetime>
  </property>
  <property fmtid="{D5CDD505-2E9C-101B-9397-08002B2CF9AE}" pid="5" name="Producer">
    <vt:lpwstr>Canva</vt:lpwstr>
  </property>
</Properties>
</file>